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35.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34.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6.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4.xml" ContentType="application/vnd.openxmlformats-officedocument.presentationml.slide+xml"/>
  <Override PartName="/ppt/slides/slide2.xml" ContentType="application/vnd.openxmlformats-officedocument.presentationml.slid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10.xml" ContentType="application/vnd.openxmlformats-officedocument.presentationml.slideLayout+xml"/>
  <Override PartName="/ppt/notesSlides/notesSlide2.xml" ContentType="application/vnd.openxmlformats-officedocument.presentationml.notesSlide+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89" r:id="rId2"/>
    <p:sldId id="257" r:id="rId3"/>
    <p:sldId id="258" r:id="rId4"/>
    <p:sldId id="260" r:id="rId5"/>
    <p:sldId id="261" r:id="rId6"/>
    <p:sldId id="262" r:id="rId7"/>
    <p:sldId id="263" r:id="rId8"/>
    <p:sldId id="274" r:id="rId9"/>
    <p:sldId id="266" r:id="rId10"/>
    <p:sldId id="265" r:id="rId11"/>
    <p:sldId id="267" r:id="rId12"/>
    <p:sldId id="268" r:id="rId13"/>
    <p:sldId id="269" r:id="rId14"/>
    <p:sldId id="275" r:id="rId15"/>
    <p:sldId id="270" r:id="rId16"/>
    <p:sldId id="271" r:id="rId17"/>
    <p:sldId id="272" r:id="rId18"/>
    <p:sldId id="273" r:id="rId19"/>
    <p:sldId id="276" r:id="rId20"/>
    <p:sldId id="278" r:id="rId21"/>
    <p:sldId id="280" r:id="rId22"/>
    <p:sldId id="284" r:id="rId23"/>
    <p:sldId id="285" r:id="rId24"/>
    <p:sldId id="286" r:id="rId25"/>
    <p:sldId id="287" r:id="rId26"/>
    <p:sldId id="288" r:id="rId27"/>
    <p:sldId id="290" r:id="rId28"/>
    <p:sldId id="292" r:id="rId29"/>
    <p:sldId id="293" r:id="rId30"/>
    <p:sldId id="294" r:id="rId31"/>
    <p:sldId id="295" r:id="rId32"/>
    <p:sldId id="296" r:id="rId33"/>
    <p:sldId id="297" r:id="rId34"/>
    <p:sldId id="298" r:id="rId35"/>
    <p:sldId id="299" r:id="rId36"/>
    <p:sldId id="300"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45" Type="http://schemas.openxmlformats.org/officeDocument/2006/relationships/customXml" Target="../customXml/item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ustomXml" Target="../customXml/item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8B942B-A482-423F-98BA-0C9264653635}" type="datetimeFigureOut">
              <a:rPr lang="en-AU" smtClean="0"/>
              <a:t>23/03/2022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416C1E-85C9-4160-A9E7-5C129663E9F2}" type="slidenum">
              <a:rPr lang="en-AU" smtClean="0"/>
              <a:t>‹#›</a:t>
            </a:fld>
            <a:endParaRPr lang="en-AU"/>
          </a:p>
        </p:txBody>
      </p:sp>
    </p:spTree>
    <p:extLst>
      <p:ext uri="{BB962C8B-B14F-4D97-AF65-F5344CB8AC3E}">
        <p14:creationId xmlns:p14="http://schemas.microsoft.com/office/powerpoint/2010/main" val="811403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F7C89FD-2CDD-4E8A-B8DE-1980E80A53EB}" type="slidenum">
              <a:rPr lang="en-AU" smtClean="0"/>
              <a:t>4</a:t>
            </a:fld>
            <a:endParaRPr lang="en-AU"/>
          </a:p>
        </p:txBody>
      </p:sp>
    </p:spTree>
    <p:extLst>
      <p:ext uri="{BB962C8B-B14F-4D97-AF65-F5344CB8AC3E}">
        <p14:creationId xmlns:p14="http://schemas.microsoft.com/office/powerpoint/2010/main" val="1706546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F7C89FD-2CDD-4E8A-B8DE-1980E80A53EB}" type="slidenum">
              <a:rPr lang="en-AU" smtClean="0"/>
              <a:t>5</a:t>
            </a:fld>
            <a:endParaRPr lang="en-AU"/>
          </a:p>
        </p:txBody>
      </p:sp>
    </p:spTree>
    <p:extLst>
      <p:ext uri="{BB962C8B-B14F-4D97-AF65-F5344CB8AC3E}">
        <p14:creationId xmlns:p14="http://schemas.microsoft.com/office/powerpoint/2010/main" val="1803192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AU"/>
          </a:p>
        </p:txBody>
      </p:sp>
      <p:sp>
        <p:nvSpPr>
          <p:cNvPr id="4" name="Date Placeholder 3"/>
          <p:cNvSpPr>
            <a:spLocks noGrp="1"/>
          </p:cNvSpPr>
          <p:nvPr>
            <p:ph type="dt" sz="half" idx="10"/>
          </p:nvPr>
        </p:nvSpPr>
        <p:spPr/>
        <p:txBody>
          <a:bodyPr/>
          <a:lstStyle/>
          <a:p>
            <a:fld id="{E2FBB512-DB76-4E3C-B1EE-C0F85034D4BE}" type="datetimeFigureOut">
              <a:rPr lang="en-AU" smtClean="0"/>
              <a:t>23/03/2022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A84C625-E661-48F0-93FD-6802EBD89353}" type="slidenum">
              <a:rPr lang="en-AU" smtClean="0"/>
              <a:t>‹#›</a:t>
            </a:fld>
            <a:endParaRPr lang="en-AU"/>
          </a:p>
        </p:txBody>
      </p:sp>
    </p:spTree>
    <p:extLst>
      <p:ext uri="{BB962C8B-B14F-4D97-AF65-F5344CB8AC3E}">
        <p14:creationId xmlns:p14="http://schemas.microsoft.com/office/powerpoint/2010/main" val="1859609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E2FBB512-DB76-4E3C-B1EE-C0F85034D4BE}" type="datetimeFigureOut">
              <a:rPr lang="en-AU" smtClean="0"/>
              <a:t>23/03/2022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A84C625-E661-48F0-93FD-6802EBD89353}" type="slidenum">
              <a:rPr lang="en-AU" smtClean="0"/>
              <a:t>‹#›</a:t>
            </a:fld>
            <a:endParaRPr lang="en-AU"/>
          </a:p>
        </p:txBody>
      </p:sp>
    </p:spTree>
    <p:extLst>
      <p:ext uri="{BB962C8B-B14F-4D97-AF65-F5344CB8AC3E}">
        <p14:creationId xmlns:p14="http://schemas.microsoft.com/office/powerpoint/2010/main" val="2070063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E2FBB512-DB76-4E3C-B1EE-C0F85034D4BE}" type="datetimeFigureOut">
              <a:rPr lang="en-AU" smtClean="0"/>
              <a:t>23/03/2022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A84C625-E661-48F0-93FD-6802EBD89353}" type="slidenum">
              <a:rPr lang="en-AU" smtClean="0"/>
              <a:t>‹#›</a:t>
            </a:fld>
            <a:endParaRPr lang="en-AU"/>
          </a:p>
        </p:txBody>
      </p:sp>
    </p:spTree>
    <p:extLst>
      <p:ext uri="{BB962C8B-B14F-4D97-AF65-F5344CB8AC3E}">
        <p14:creationId xmlns:p14="http://schemas.microsoft.com/office/powerpoint/2010/main" val="4173426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E2FBB512-DB76-4E3C-B1EE-C0F85034D4BE}" type="datetimeFigureOut">
              <a:rPr lang="en-AU" smtClean="0"/>
              <a:t>23/03/2022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A84C625-E661-48F0-93FD-6802EBD89353}" type="slidenum">
              <a:rPr lang="en-AU" smtClean="0"/>
              <a:t>‹#›</a:t>
            </a:fld>
            <a:endParaRPr lang="en-AU"/>
          </a:p>
        </p:txBody>
      </p:sp>
    </p:spTree>
    <p:extLst>
      <p:ext uri="{BB962C8B-B14F-4D97-AF65-F5344CB8AC3E}">
        <p14:creationId xmlns:p14="http://schemas.microsoft.com/office/powerpoint/2010/main" val="2384042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2FBB512-DB76-4E3C-B1EE-C0F85034D4BE}" type="datetimeFigureOut">
              <a:rPr lang="en-AU" smtClean="0"/>
              <a:t>23/03/2022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A84C625-E661-48F0-93FD-6802EBD89353}" type="slidenum">
              <a:rPr lang="en-AU" smtClean="0"/>
              <a:t>‹#›</a:t>
            </a:fld>
            <a:endParaRPr lang="en-AU"/>
          </a:p>
        </p:txBody>
      </p:sp>
    </p:spTree>
    <p:extLst>
      <p:ext uri="{BB962C8B-B14F-4D97-AF65-F5344CB8AC3E}">
        <p14:creationId xmlns:p14="http://schemas.microsoft.com/office/powerpoint/2010/main" val="2692117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p>
            <a:fld id="{E2FBB512-DB76-4E3C-B1EE-C0F85034D4BE}" type="datetimeFigureOut">
              <a:rPr lang="en-AU" smtClean="0"/>
              <a:t>23/03/2022</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4A84C625-E661-48F0-93FD-6802EBD89353}" type="slidenum">
              <a:rPr lang="en-AU" smtClean="0"/>
              <a:t>‹#›</a:t>
            </a:fld>
            <a:endParaRPr lang="en-AU"/>
          </a:p>
        </p:txBody>
      </p:sp>
    </p:spTree>
    <p:extLst>
      <p:ext uri="{BB962C8B-B14F-4D97-AF65-F5344CB8AC3E}">
        <p14:creationId xmlns:p14="http://schemas.microsoft.com/office/powerpoint/2010/main" val="3012869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p>
            <a:fld id="{E2FBB512-DB76-4E3C-B1EE-C0F85034D4BE}" type="datetimeFigureOut">
              <a:rPr lang="en-AU" smtClean="0"/>
              <a:t>23/03/2022</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4A84C625-E661-48F0-93FD-6802EBD89353}" type="slidenum">
              <a:rPr lang="en-AU" smtClean="0"/>
              <a:t>‹#›</a:t>
            </a:fld>
            <a:endParaRPr lang="en-AU"/>
          </a:p>
        </p:txBody>
      </p:sp>
    </p:spTree>
    <p:extLst>
      <p:ext uri="{BB962C8B-B14F-4D97-AF65-F5344CB8AC3E}">
        <p14:creationId xmlns:p14="http://schemas.microsoft.com/office/powerpoint/2010/main" val="3052924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fld id="{E2FBB512-DB76-4E3C-B1EE-C0F85034D4BE}" type="datetimeFigureOut">
              <a:rPr lang="en-AU" smtClean="0"/>
              <a:t>23/03/2022</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4A84C625-E661-48F0-93FD-6802EBD89353}" type="slidenum">
              <a:rPr lang="en-AU" smtClean="0"/>
              <a:t>‹#›</a:t>
            </a:fld>
            <a:endParaRPr lang="en-AU"/>
          </a:p>
        </p:txBody>
      </p:sp>
    </p:spTree>
    <p:extLst>
      <p:ext uri="{BB962C8B-B14F-4D97-AF65-F5344CB8AC3E}">
        <p14:creationId xmlns:p14="http://schemas.microsoft.com/office/powerpoint/2010/main" val="3268794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FBB512-DB76-4E3C-B1EE-C0F85034D4BE}" type="datetimeFigureOut">
              <a:rPr lang="en-AU" smtClean="0"/>
              <a:t>23/03/2022</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4A84C625-E661-48F0-93FD-6802EBD89353}" type="slidenum">
              <a:rPr lang="en-AU" smtClean="0"/>
              <a:t>‹#›</a:t>
            </a:fld>
            <a:endParaRPr lang="en-AU"/>
          </a:p>
        </p:txBody>
      </p:sp>
    </p:spTree>
    <p:extLst>
      <p:ext uri="{BB962C8B-B14F-4D97-AF65-F5344CB8AC3E}">
        <p14:creationId xmlns:p14="http://schemas.microsoft.com/office/powerpoint/2010/main" val="4215882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2FBB512-DB76-4E3C-B1EE-C0F85034D4BE}" type="datetimeFigureOut">
              <a:rPr lang="en-AU" smtClean="0"/>
              <a:t>23/03/2022</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4A84C625-E661-48F0-93FD-6802EBD89353}" type="slidenum">
              <a:rPr lang="en-AU" smtClean="0"/>
              <a:t>‹#›</a:t>
            </a:fld>
            <a:endParaRPr lang="en-AU"/>
          </a:p>
        </p:txBody>
      </p:sp>
    </p:spTree>
    <p:extLst>
      <p:ext uri="{BB962C8B-B14F-4D97-AF65-F5344CB8AC3E}">
        <p14:creationId xmlns:p14="http://schemas.microsoft.com/office/powerpoint/2010/main" val="1408874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2FBB512-DB76-4E3C-B1EE-C0F85034D4BE}" type="datetimeFigureOut">
              <a:rPr lang="en-AU" smtClean="0"/>
              <a:t>23/03/2022</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4A84C625-E661-48F0-93FD-6802EBD89353}" type="slidenum">
              <a:rPr lang="en-AU" smtClean="0"/>
              <a:t>‹#›</a:t>
            </a:fld>
            <a:endParaRPr lang="en-AU"/>
          </a:p>
        </p:txBody>
      </p:sp>
    </p:spTree>
    <p:extLst>
      <p:ext uri="{BB962C8B-B14F-4D97-AF65-F5344CB8AC3E}">
        <p14:creationId xmlns:p14="http://schemas.microsoft.com/office/powerpoint/2010/main" val="3286073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FBB512-DB76-4E3C-B1EE-C0F85034D4BE}" type="datetimeFigureOut">
              <a:rPr lang="en-AU" smtClean="0"/>
              <a:t>23/03/2022</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84C625-E661-48F0-93FD-6802EBD89353}" type="slidenum">
              <a:rPr lang="en-AU" smtClean="0"/>
              <a:t>‹#›</a:t>
            </a:fld>
            <a:endParaRPr lang="en-AU"/>
          </a:p>
        </p:txBody>
      </p:sp>
    </p:spTree>
    <p:extLst>
      <p:ext uri="{BB962C8B-B14F-4D97-AF65-F5344CB8AC3E}">
        <p14:creationId xmlns:p14="http://schemas.microsoft.com/office/powerpoint/2010/main" val="31412349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endParaRPr lang="en-AU"/>
          </a:p>
        </p:txBody>
      </p:sp>
      <p:graphicFrame>
        <p:nvGraphicFramePr>
          <p:cNvPr id="4" name="Table 3"/>
          <p:cNvGraphicFramePr>
            <a:graphicFrameLocks noGrp="1"/>
          </p:cNvGraphicFramePr>
          <p:nvPr>
            <p:extLst>
              <p:ext uri="{D42A27DB-BD31-4B8C-83A1-F6EECF244321}">
                <p14:modId xmlns:p14="http://schemas.microsoft.com/office/powerpoint/2010/main" val="1624870971"/>
              </p:ext>
            </p:extLst>
          </p:nvPr>
        </p:nvGraphicFramePr>
        <p:xfrm>
          <a:off x="165463" y="75232"/>
          <a:ext cx="11739154" cy="6578117"/>
        </p:xfrm>
        <a:graphic>
          <a:graphicData uri="http://schemas.openxmlformats.org/drawingml/2006/table">
            <a:tbl>
              <a:tblPr firstRow="1" bandRow="1">
                <a:tableStyleId>{5C22544A-7EE6-4342-B048-85BDC9FD1C3A}</a:tableStyleId>
              </a:tblPr>
              <a:tblGrid>
                <a:gridCol w="5869577">
                  <a:extLst>
                    <a:ext uri="{9D8B030D-6E8A-4147-A177-3AD203B41FA5}">
                      <a16:colId xmlns:a16="http://schemas.microsoft.com/office/drawing/2014/main" val="3955304084"/>
                    </a:ext>
                  </a:extLst>
                </a:gridCol>
                <a:gridCol w="5869577">
                  <a:extLst>
                    <a:ext uri="{9D8B030D-6E8A-4147-A177-3AD203B41FA5}">
                      <a16:colId xmlns:a16="http://schemas.microsoft.com/office/drawing/2014/main" val="2642575247"/>
                    </a:ext>
                  </a:extLst>
                </a:gridCol>
              </a:tblGrid>
              <a:tr h="489941">
                <a:tc>
                  <a:txBody>
                    <a:bodyPr/>
                    <a:lstStyle/>
                    <a:p>
                      <a:r>
                        <a:rPr lang="en-AU" dirty="0" smtClean="0"/>
                        <a:t>Date:</a:t>
                      </a:r>
                      <a:endParaRPr lang="en-AU" dirty="0"/>
                    </a:p>
                  </a:txBody>
                  <a:tcPr/>
                </a:tc>
                <a:tc>
                  <a:txBody>
                    <a:bodyPr/>
                    <a:lstStyle/>
                    <a:p>
                      <a:r>
                        <a:rPr lang="en-AU" dirty="0" smtClean="0"/>
                        <a:t>Huma</a:t>
                      </a:r>
                      <a:r>
                        <a:rPr lang="en-AU" baseline="0" dirty="0" smtClean="0"/>
                        <a:t>n Biology Year 12 ATAR </a:t>
                      </a:r>
                      <a:endParaRPr lang="en-AU" dirty="0"/>
                    </a:p>
                  </a:txBody>
                  <a:tcPr/>
                </a:tc>
                <a:extLst>
                  <a:ext uri="{0D108BD9-81ED-4DB2-BD59-A6C34878D82A}">
                    <a16:rowId xmlns:a16="http://schemas.microsoft.com/office/drawing/2014/main" val="745475727"/>
                  </a:ext>
                </a:extLst>
              </a:tr>
              <a:tr h="2914784">
                <a:tc rowSpan="2">
                  <a:txBody>
                    <a:bodyPr/>
                    <a:lstStyle/>
                    <a:p>
                      <a:r>
                        <a:rPr lang="en-AU" sz="1600" b="1" dirty="0" smtClean="0"/>
                        <a:t>Do</a:t>
                      </a:r>
                      <a:r>
                        <a:rPr lang="en-AU" sz="1600" b="1" baseline="0" dirty="0" smtClean="0"/>
                        <a:t> Now</a:t>
                      </a:r>
                    </a:p>
                    <a:p>
                      <a:endParaRPr lang="en-AU" sz="1600" b="1" baseline="0" dirty="0" smtClean="0"/>
                    </a:p>
                    <a:p>
                      <a:r>
                        <a:rPr lang="en-AU" sz="1600" b="0" baseline="0" dirty="0" smtClean="0"/>
                        <a:t>Past paper questions on Body fluid and Blood Gas Homeostasis</a:t>
                      </a:r>
                    </a:p>
                    <a:p>
                      <a:endParaRPr lang="en-AU" sz="1600" b="0" baseline="0" dirty="0" smtClean="0"/>
                    </a:p>
                    <a:p>
                      <a:r>
                        <a:rPr lang="en-AU" sz="1600" b="1" dirty="0" smtClean="0"/>
                        <a:t>Lesson Agenda</a:t>
                      </a:r>
                    </a:p>
                    <a:p>
                      <a:r>
                        <a:rPr lang="en-AU" sz="1600" b="0" baseline="0" dirty="0" smtClean="0"/>
                        <a:t>1: Do Now</a:t>
                      </a:r>
                    </a:p>
                    <a:p>
                      <a:r>
                        <a:rPr lang="en-AU" sz="1600" b="0" baseline="0" dirty="0" smtClean="0"/>
                        <a:t>2: Disruptions to homeostasis (revision)</a:t>
                      </a:r>
                    </a:p>
                    <a:p>
                      <a:r>
                        <a:rPr lang="en-AU" sz="1600" b="0" baseline="0" dirty="0" smtClean="0"/>
                        <a:t>3: Biotech in treatment of disruptions (revision)</a:t>
                      </a:r>
                    </a:p>
                    <a:p>
                      <a:r>
                        <a:rPr lang="en-AU" sz="1600" b="0" baseline="0" dirty="0" smtClean="0"/>
                        <a:t>4: Review Worksheet</a:t>
                      </a:r>
                    </a:p>
                    <a:p>
                      <a:r>
                        <a:rPr lang="en-AU" sz="1600" b="0" i="0" baseline="0" dirty="0" smtClean="0"/>
                        <a:t>5: Lesson summary and wind-up</a:t>
                      </a:r>
                    </a:p>
                    <a:p>
                      <a:endParaRPr lang="en-AU" sz="1600" b="0" i="0" baseline="0" dirty="0" smtClean="0"/>
                    </a:p>
                    <a:p>
                      <a:r>
                        <a:rPr lang="en-AU" sz="1600" b="1" i="0" baseline="0" dirty="0" smtClean="0"/>
                        <a:t>Suggested Study</a:t>
                      </a:r>
                    </a:p>
                    <a:p>
                      <a:pPr marL="285750" indent="-285750">
                        <a:buFont typeface="Arial" panose="020B0604020202020204" pitchFamily="34" charset="0"/>
                        <a:buChar char="•"/>
                      </a:pPr>
                      <a:r>
                        <a:rPr lang="en-AU" sz="1600" b="0" i="0" baseline="0" dirty="0" smtClean="0"/>
                        <a:t>Complete review worksheet, then mark and correct using the answer key on </a:t>
                      </a:r>
                      <a:r>
                        <a:rPr lang="en-AU" sz="1600" b="0" i="0" baseline="0" dirty="0" smtClean="0"/>
                        <a:t>Connect</a:t>
                      </a:r>
                      <a:endParaRPr lang="en-AU" sz="1600" b="0" i="0" baseline="0" dirty="0" smtClean="0"/>
                    </a:p>
                    <a:p>
                      <a:pPr marL="285750" indent="-285750">
                        <a:buFont typeface="Arial" panose="020B0604020202020204" pitchFamily="34" charset="0"/>
                        <a:buChar char="•"/>
                      </a:pPr>
                      <a:r>
                        <a:rPr lang="en-AU" sz="1600" b="0" i="0" baseline="0" dirty="0" smtClean="0"/>
                        <a:t>Read through today’s notes and textbook section</a:t>
                      </a:r>
                    </a:p>
                    <a:p>
                      <a:pPr marL="0" indent="0">
                        <a:buFont typeface="Arial" panose="020B0604020202020204" pitchFamily="34" charset="0"/>
                        <a:buNone/>
                      </a:pPr>
                      <a:endParaRPr lang="en-AU" sz="1600" b="0" i="0" baseline="0" dirty="0" smtClean="0"/>
                    </a:p>
                    <a:p>
                      <a:pPr marL="0" indent="0">
                        <a:buFont typeface="Arial" panose="020B0604020202020204" pitchFamily="34" charset="0"/>
                        <a:buNone/>
                      </a:pPr>
                      <a:r>
                        <a:rPr lang="en-AU" sz="1600" b="1" i="0" baseline="0" dirty="0" smtClean="0"/>
                        <a:t>NEXT LESSON</a:t>
                      </a:r>
                    </a:p>
                    <a:p>
                      <a:pPr marL="0" indent="0">
                        <a:buFont typeface="Arial" panose="020B0604020202020204" pitchFamily="34" charset="0"/>
                        <a:buNone/>
                      </a:pPr>
                      <a:endParaRPr lang="en-AU" sz="1600" b="1" i="0" baseline="0" dirty="0" smtClean="0"/>
                    </a:p>
                    <a:p>
                      <a:pPr marL="0" indent="0">
                        <a:buFont typeface="Arial" panose="020B0604020202020204" pitchFamily="34" charset="0"/>
                        <a:buNone/>
                      </a:pPr>
                      <a:r>
                        <a:rPr lang="en-AU" sz="1600" b="0" i="0" baseline="0" dirty="0" smtClean="0"/>
                        <a:t>Revise for upcoming assessments.</a:t>
                      </a:r>
                    </a:p>
                    <a:p>
                      <a:pPr marL="0" indent="0">
                        <a:buFont typeface="Arial" panose="020B0604020202020204" pitchFamily="34" charset="0"/>
                        <a:buNone/>
                      </a:pPr>
                      <a:endParaRPr lang="en-AU" sz="1600" b="0" i="0" baseline="0" dirty="0" smtClean="0"/>
                    </a:p>
                    <a:p>
                      <a:pPr marL="0" indent="0">
                        <a:buFont typeface="Arial" panose="020B0604020202020204" pitchFamily="34" charset="0"/>
                        <a:buNone/>
                      </a:pPr>
                      <a:r>
                        <a:rPr lang="en-AU" sz="1600" b="0" i="0" baseline="0" dirty="0" smtClean="0"/>
                        <a:t>*Bring your book, notes, and Dot Point Book. </a:t>
                      </a:r>
                    </a:p>
                  </a:txBody>
                  <a:tcPr/>
                </a:tc>
                <a:tc>
                  <a:txBody>
                    <a:bodyPr/>
                    <a:lstStyle/>
                    <a:p>
                      <a:r>
                        <a:rPr lang="en-AU" sz="1600" b="1" dirty="0" smtClean="0"/>
                        <a:t>Learning</a:t>
                      </a:r>
                      <a:r>
                        <a:rPr lang="en-AU" sz="1600" b="1" baseline="0" dirty="0" smtClean="0"/>
                        <a:t> Aims</a:t>
                      </a:r>
                    </a:p>
                    <a:p>
                      <a:pPr marL="285750" indent="-285750">
                        <a:buFont typeface="Arial" panose="020B0604020202020204" pitchFamily="34" charset="0"/>
                        <a:buChar char="•"/>
                      </a:pPr>
                      <a:r>
                        <a:rPr lang="en-AU" sz="1600" b="0" baseline="0" dirty="0" smtClean="0"/>
                        <a:t>Review Disruptions to Homeostasis</a:t>
                      </a:r>
                    </a:p>
                    <a:p>
                      <a:pPr marL="285750" indent="-285750">
                        <a:buFont typeface="Arial" panose="020B0604020202020204" pitchFamily="34" charset="0"/>
                        <a:buChar char="•"/>
                      </a:pPr>
                      <a:r>
                        <a:rPr lang="en-AU" sz="1600" b="0" baseline="0" dirty="0" smtClean="0"/>
                        <a:t>Review Biotech in Disease Treatment</a:t>
                      </a:r>
                    </a:p>
                    <a:p>
                      <a:pPr marL="0" indent="0">
                        <a:buFont typeface="Arial" panose="020B0604020202020204" pitchFamily="34" charset="0"/>
                        <a:buNone/>
                      </a:pPr>
                      <a:endParaRPr lang="en-AU" sz="1600" b="0" baseline="0" dirty="0" smtClean="0"/>
                    </a:p>
                  </a:txBody>
                  <a:tcPr/>
                </a:tc>
                <a:extLst>
                  <a:ext uri="{0D108BD9-81ED-4DB2-BD59-A6C34878D82A}">
                    <a16:rowId xmlns:a16="http://schemas.microsoft.com/office/drawing/2014/main" val="3427345155"/>
                  </a:ext>
                </a:extLst>
              </a:tr>
              <a:tr h="3173392">
                <a:tc vMerge="1">
                  <a:txBody>
                    <a:bodyPr/>
                    <a:lstStyle/>
                    <a:p>
                      <a:endParaRPr lang="en-AU" b="0" baseline="0" dirty="0" smtClean="0"/>
                    </a:p>
                  </a:txBody>
                  <a:tcPr/>
                </a:tc>
                <a:tc>
                  <a:txBody>
                    <a:bodyPr/>
                    <a:lstStyle/>
                    <a:p>
                      <a:r>
                        <a:rPr lang="en-AU" sz="1600" b="1" dirty="0" smtClean="0"/>
                        <a:t>Key Vocabulary</a:t>
                      </a:r>
                    </a:p>
                    <a:p>
                      <a:endParaRPr lang="en-AU" sz="1600" b="1" dirty="0" smtClean="0"/>
                    </a:p>
                    <a:p>
                      <a:r>
                        <a:rPr lang="en-AU" sz="1600" b="0" dirty="0" smtClean="0"/>
                        <a:t>Homeostasis</a:t>
                      </a:r>
                    </a:p>
                    <a:p>
                      <a:r>
                        <a:rPr lang="en-AU" sz="1600" b="0" dirty="0" smtClean="0"/>
                        <a:t>Stem</a:t>
                      </a:r>
                      <a:r>
                        <a:rPr lang="en-AU" sz="1600" b="0" baseline="0" dirty="0" smtClean="0"/>
                        <a:t> Cell</a:t>
                      </a:r>
                    </a:p>
                    <a:p>
                      <a:r>
                        <a:rPr lang="en-AU" sz="1600" b="0" baseline="0" dirty="0" smtClean="0"/>
                        <a:t>Disruption</a:t>
                      </a:r>
                    </a:p>
                    <a:p>
                      <a:r>
                        <a:rPr lang="en-AU" sz="1600" b="0" baseline="0" dirty="0" smtClean="0"/>
                        <a:t>Disease</a:t>
                      </a:r>
                      <a:endParaRPr lang="en-AU" sz="1600" b="0" dirty="0" smtClean="0"/>
                    </a:p>
                  </a:txBody>
                  <a:tcPr/>
                </a:tc>
                <a:extLst>
                  <a:ext uri="{0D108BD9-81ED-4DB2-BD59-A6C34878D82A}">
                    <a16:rowId xmlns:a16="http://schemas.microsoft.com/office/drawing/2014/main" val="2049135741"/>
                  </a:ext>
                </a:extLst>
              </a:tr>
            </a:tbl>
          </a:graphicData>
        </a:graphic>
      </p:graphicFrame>
      <p:pic>
        <p:nvPicPr>
          <p:cNvPr id="2050" name="Picture 2" descr="25 Best Exam Quotes For Finals Week 2018 - Motivational Quotes For Final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5234" y="4230166"/>
            <a:ext cx="4981303" cy="2490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18883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85" y="285274"/>
            <a:ext cx="10630705" cy="621506"/>
          </a:xfrm>
        </p:spPr>
        <p:txBody>
          <a:bodyPr>
            <a:noAutofit/>
          </a:bodyPr>
          <a:lstStyle/>
          <a:p>
            <a:r>
              <a:rPr lang="en-AU" sz="3600" b="1" dirty="0">
                <a:latin typeface="+mn-lt"/>
              </a:rPr>
              <a:t>Hyperthyroidism – too much thyroid hormone</a:t>
            </a:r>
          </a:p>
        </p:txBody>
      </p:sp>
      <p:graphicFrame>
        <p:nvGraphicFramePr>
          <p:cNvPr id="5" name="Table 4"/>
          <p:cNvGraphicFramePr>
            <a:graphicFrameLocks noGrp="1"/>
          </p:cNvGraphicFramePr>
          <p:nvPr>
            <p:extLst>
              <p:ext uri="{D42A27DB-BD31-4B8C-83A1-F6EECF244321}">
                <p14:modId xmlns:p14="http://schemas.microsoft.com/office/powerpoint/2010/main" val="3716272818"/>
              </p:ext>
            </p:extLst>
          </p:nvPr>
        </p:nvGraphicFramePr>
        <p:xfrm>
          <a:off x="403043" y="1072243"/>
          <a:ext cx="11492868" cy="5424351"/>
        </p:xfrm>
        <a:graphic>
          <a:graphicData uri="http://schemas.openxmlformats.org/drawingml/2006/table">
            <a:tbl>
              <a:tblPr firstRow="1" bandRow="1">
                <a:tableStyleId>{5C22544A-7EE6-4342-B048-85BDC9FD1C3A}</a:tableStyleId>
              </a:tblPr>
              <a:tblGrid>
                <a:gridCol w="2873217">
                  <a:extLst>
                    <a:ext uri="{9D8B030D-6E8A-4147-A177-3AD203B41FA5}">
                      <a16:colId xmlns:a16="http://schemas.microsoft.com/office/drawing/2014/main" val="2394809831"/>
                    </a:ext>
                  </a:extLst>
                </a:gridCol>
                <a:gridCol w="3124540">
                  <a:extLst>
                    <a:ext uri="{9D8B030D-6E8A-4147-A177-3AD203B41FA5}">
                      <a16:colId xmlns:a16="http://schemas.microsoft.com/office/drawing/2014/main" val="1390671869"/>
                    </a:ext>
                  </a:extLst>
                </a:gridCol>
                <a:gridCol w="2621894">
                  <a:extLst>
                    <a:ext uri="{9D8B030D-6E8A-4147-A177-3AD203B41FA5}">
                      <a16:colId xmlns:a16="http://schemas.microsoft.com/office/drawing/2014/main" val="4145125689"/>
                    </a:ext>
                  </a:extLst>
                </a:gridCol>
                <a:gridCol w="2873217">
                  <a:extLst>
                    <a:ext uri="{9D8B030D-6E8A-4147-A177-3AD203B41FA5}">
                      <a16:colId xmlns:a16="http://schemas.microsoft.com/office/drawing/2014/main" val="3800935829"/>
                    </a:ext>
                  </a:extLst>
                </a:gridCol>
              </a:tblGrid>
              <a:tr h="420683">
                <a:tc>
                  <a:txBody>
                    <a:bodyPr/>
                    <a:lstStyle/>
                    <a:p>
                      <a:r>
                        <a:rPr lang="en-AU" sz="1400" dirty="0" smtClean="0"/>
                        <a:t>Common causes:</a:t>
                      </a:r>
                      <a:endParaRPr lang="en-AU" sz="1400" dirty="0"/>
                    </a:p>
                  </a:txBody>
                  <a:tcPr marL="68580" marR="68580" marT="34290" marB="34290"/>
                </a:tc>
                <a:tc>
                  <a:txBody>
                    <a:bodyPr/>
                    <a:lstStyle/>
                    <a:p>
                      <a:r>
                        <a:rPr lang="en-AU" sz="1400" dirty="0" smtClean="0"/>
                        <a:t>Symptoms</a:t>
                      </a:r>
                      <a:endParaRPr lang="en-AU" sz="1400" dirty="0"/>
                    </a:p>
                  </a:txBody>
                  <a:tcPr marL="68580" marR="68580" marT="34290" marB="34290"/>
                </a:tc>
                <a:tc>
                  <a:txBody>
                    <a:bodyPr/>
                    <a:lstStyle/>
                    <a:p>
                      <a:r>
                        <a:rPr lang="en-AU" sz="1400" dirty="0" smtClean="0"/>
                        <a:t>Diagnosis</a:t>
                      </a:r>
                      <a:endParaRPr lang="en-AU" sz="1400" dirty="0"/>
                    </a:p>
                  </a:txBody>
                  <a:tcPr marL="68580" marR="68580" marT="34290" marB="34290"/>
                </a:tc>
                <a:tc>
                  <a:txBody>
                    <a:bodyPr/>
                    <a:lstStyle/>
                    <a:p>
                      <a:r>
                        <a:rPr lang="en-AU" sz="1400" dirty="0" smtClean="0"/>
                        <a:t>Treatment</a:t>
                      </a:r>
                      <a:endParaRPr lang="en-AU" sz="1400" dirty="0"/>
                    </a:p>
                  </a:txBody>
                  <a:tcPr marL="68580" marR="68580" marT="34290" marB="34290"/>
                </a:tc>
                <a:extLst>
                  <a:ext uri="{0D108BD9-81ED-4DB2-BD59-A6C34878D82A}">
                    <a16:rowId xmlns:a16="http://schemas.microsoft.com/office/drawing/2014/main" val="2968721600"/>
                  </a:ext>
                </a:extLst>
              </a:tr>
              <a:tr h="1517852">
                <a:tc>
                  <a:txBody>
                    <a:bodyPr/>
                    <a:lstStyle/>
                    <a:p>
                      <a:r>
                        <a:rPr lang="en-AU" sz="1400" b="1" i="1" dirty="0" smtClean="0"/>
                        <a:t>Graves’</a:t>
                      </a:r>
                      <a:r>
                        <a:rPr lang="en-AU" sz="1400" b="1" i="1" baseline="0" dirty="0" smtClean="0"/>
                        <a:t> Disease</a:t>
                      </a:r>
                      <a:r>
                        <a:rPr lang="en-AU" sz="1400" b="1" i="0" baseline="0" dirty="0" smtClean="0"/>
                        <a:t> </a:t>
                      </a:r>
                      <a:r>
                        <a:rPr lang="en-AU" sz="1400" i="0" baseline="0" dirty="0" smtClean="0"/>
                        <a:t>– immune system produces antibodies which stimulate thyroid to produce hormones</a:t>
                      </a:r>
                      <a:endParaRPr lang="en-AU" sz="1400" i="1" dirty="0"/>
                    </a:p>
                  </a:txBody>
                  <a:tcPr marL="68580" marR="68580" marT="34290" marB="34290"/>
                </a:tc>
                <a:tc rowSpan="3">
                  <a:txBody>
                    <a:bodyPr/>
                    <a:lstStyle/>
                    <a:p>
                      <a:r>
                        <a:rPr lang="en-AU" sz="1400" dirty="0" smtClean="0"/>
                        <a:t>Weight loss - usually</a:t>
                      </a:r>
                      <a:r>
                        <a:rPr lang="en-AU" sz="1400" baseline="0" dirty="0" smtClean="0"/>
                        <a:t> (or gain sometimes)</a:t>
                      </a:r>
                    </a:p>
                    <a:p>
                      <a:r>
                        <a:rPr lang="en-AU" sz="1400" baseline="0" dirty="0" smtClean="0"/>
                        <a:t>Increased appetite</a:t>
                      </a:r>
                    </a:p>
                    <a:p>
                      <a:r>
                        <a:rPr lang="en-AU" sz="1400" baseline="0" dirty="0" smtClean="0"/>
                        <a:t>Protruding eyeballs</a:t>
                      </a:r>
                    </a:p>
                    <a:p>
                      <a:r>
                        <a:rPr lang="en-AU" sz="1400" baseline="0" dirty="0" smtClean="0"/>
                        <a:t>Fast heart rate</a:t>
                      </a:r>
                    </a:p>
                    <a:p>
                      <a:r>
                        <a:rPr lang="en-AU" sz="1400" baseline="0" dirty="0" smtClean="0"/>
                        <a:t>Sleep disturbances</a:t>
                      </a:r>
                    </a:p>
                    <a:p>
                      <a:r>
                        <a:rPr lang="en-AU" sz="1400" baseline="0" dirty="0" smtClean="0"/>
                        <a:t>Anxiety/nervousness</a:t>
                      </a:r>
                    </a:p>
                    <a:p>
                      <a:r>
                        <a:rPr lang="en-AU" sz="1400" baseline="0" dirty="0" smtClean="0"/>
                        <a:t>Fatigue</a:t>
                      </a:r>
                    </a:p>
                    <a:p>
                      <a:r>
                        <a:rPr lang="en-AU" sz="1400" baseline="0" dirty="0" smtClean="0"/>
                        <a:t>Muscle weakness</a:t>
                      </a:r>
                    </a:p>
                    <a:p>
                      <a:r>
                        <a:rPr lang="en-AU" sz="1400" baseline="0" dirty="0" smtClean="0"/>
                        <a:t>Goitre – from inflammation causing swelling of thyroid</a:t>
                      </a:r>
                    </a:p>
                    <a:p>
                      <a:endParaRPr lang="en-AU" sz="1400" baseline="0" dirty="0" smtClean="0"/>
                    </a:p>
                    <a:p>
                      <a:endParaRPr lang="en-AU" sz="1400" dirty="0"/>
                    </a:p>
                  </a:txBody>
                  <a:tcPr marL="68580" marR="68580" marT="34290" marB="34290"/>
                </a:tc>
                <a:tc rowSpan="3">
                  <a:txBody>
                    <a:bodyPr/>
                    <a:lstStyle/>
                    <a:p>
                      <a:r>
                        <a:rPr lang="en-AU" sz="1400" dirty="0" smtClean="0"/>
                        <a:t>Blood</a:t>
                      </a:r>
                      <a:r>
                        <a:rPr lang="en-AU" sz="1400" baseline="0" dirty="0" smtClean="0"/>
                        <a:t> test for TSH – lower than normal as excess thyroid hormone inhibits production of TSH via negative feedback.</a:t>
                      </a:r>
                    </a:p>
                    <a:p>
                      <a:endParaRPr lang="en-AU" sz="1400" baseline="0" dirty="0" smtClean="0"/>
                    </a:p>
                    <a:p>
                      <a:r>
                        <a:rPr lang="en-AU" sz="1400" baseline="0" dirty="0" smtClean="0"/>
                        <a:t>Testing for antibodies</a:t>
                      </a:r>
                    </a:p>
                    <a:p>
                      <a:endParaRPr lang="en-AU" sz="1400" baseline="0" dirty="0" smtClean="0"/>
                    </a:p>
                    <a:p>
                      <a:r>
                        <a:rPr lang="en-AU" sz="1400" baseline="0" dirty="0" smtClean="0"/>
                        <a:t>Radioactive iodine uptake by thyroid</a:t>
                      </a:r>
                    </a:p>
                    <a:p>
                      <a:endParaRPr lang="en-AU" sz="1400" baseline="0" dirty="0" smtClean="0"/>
                    </a:p>
                    <a:p>
                      <a:r>
                        <a:rPr lang="en-AU" sz="1400" baseline="0" dirty="0" smtClean="0"/>
                        <a:t>Ultrasound/CT scan/MRI</a:t>
                      </a:r>
                    </a:p>
                    <a:p>
                      <a:endParaRPr lang="en-AU" sz="1400" baseline="0" dirty="0" smtClean="0"/>
                    </a:p>
                    <a:p>
                      <a:endParaRPr lang="en-AU" sz="1400" dirty="0"/>
                    </a:p>
                  </a:txBody>
                  <a:tcPr marL="68580" marR="68580" marT="34290" marB="34290"/>
                </a:tc>
                <a:tc rowSpan="3">
                  <a:txBody>
                    <a:bodyPr/>
                    <a:lstStyle/>
                    <a:p>
                      <a:r>
                        <a:rPr lang="en-AU" sz="1400" dirty="0" smtClean="0"/>
                        <a:t>Radioactive iodine</a:t>
                      </a:r>
                      <a:r>
                        <a:rPr lang="en-AU" sz="1400" baseline="0" dirty="0" smtClean="0"/>
                        <a:t> therapy </a:t>
                      </a:r>
                    </a:p>
                    <a:p>
                      <a:pPr marL="285750" indent="-285750">
                        <a:buFont typeface="Arial" panose="020B0604020202020204" pitchFamily="34" charset="0"/>
                        <a:buChar char="•"/>
                      </a:pPr>
                      <a:r>
                        <a:rPr lang="en-AU" sz="1400" baseline="0" dirty="0" smtClean="0"/>
                        <a:t>given as medication </a:t>
                      </a:r>
                    </a:p>
                    <a:p>
                      <a:pPr marL="285750" indent="-285750">
                        <a:buFont typeface="Arial" panose="020B0604020202020204" pitchFamily="34" charset="0"/>
                        <a:buChar char="•"/>
                      </a:pPr>
                      <a:r>
                        <a:rPr lang="en-AU" sz="1400" baseline="0" dirty="0" smtClean="0"/>
                        <a:t>taken up by thyroid destroys thyroid cells </a:t>
                      </a:r>
                    </a:p>
                    <a:p>
                      <a:pPr marL="285750" indent="-285750">
                        <a:buFont typeface="Arial" panose="020B0604020202020204" pitchFamily="34" charset="0"/>
                        <a:buChar char="•"/>
                      </a:pPr>
                      <a:r>
                        <a:rPr lang="en-AU" sz="1400" baseline="0" dirty="0" smtClean="0"/>
                        <a:t>Less thyroid hormone produced</a:t>
                      </a:r>
                    </a:p>
                    <a:p>
                      <a:pPr marL="0" indent="0">
                        <a:buFont typeface="Arial" panose="020B0604020202020204" pitchFamily="34" charset="0"/>
                        <a:buNone/>
                      </a:pPr>
                      <a:r>
                        <a:rPr lang="en-AU" sz="1400" baseline="0" dirty="0" smtClean="0"/>
                        <a:t>Anti-thyroid medication</a:t>
                      </a:r>
                    </a:p>
                    <a:p>
                      <a:pPr marL="285750" indent="-285750">
                        <a:buFont typeface="Arial" panose="020B0604020202020204" pitchFamily="34" charset="0"/>
                        <a:buChar char="•"/>
                      </a:pPr>
                      <a:r>
                        <a:rPr lang="en-AU" sz="1400" baseline="0" dirty="0" smtClean="0"/>
                        <a:t>Prevents thyroid from using iodine to make hormones</a:t>
                      </a:r>
                    </a:p>
                    <a:p>
                      <a:pPr marL="0" indent="0">
                        <a:buFont typeface="Arial" panose="020B0604020202020204" pitchFamily="34" charset="0"/>
                        <a:buNone/>
                      </a:pPr>
                      <a:r>
                        <a:rPr lang="en-AU" sz="1400" baseline="0" dirty="0" smtClean="0"/>
                        <a:t>Surgery</a:t>
                      </a:r>
                    </a:p>
                    <a:p>
                      <a:pPr marL="285750" indent="-285750">
                        <a:buFont typeface="Arial" panose="020B0604020202020204" pitchFamily="34" charset="0"/>
                        <a:buChar char="•"/>
                      </a:pPr>
                      <a:r>
                        <a:rPr lang="en-AU" sz="1400" baseline="0" dirty="0" smtClean="0"/>
                        <a:t>Removes part or all of thyroid to lower production of thyroxine.</a:t>
                      </a:r>
                      <a:endParaRPr lang="en-AU" sz="1400" dirty="0"/>
                    </a:p>
                  </a:txBody>
                  <a:tcPr marL="68580" marR="68580" marT="34290" marB="34290"/>
                </a:tc>
                <a:extLst>
                  <a:ext uri="{0D108BD9-81ED-4DB2-BD59-A6C34878D82A}">
                    <a16:rowId xmlns:a16="http://schemas.microsoft.com/office/drawing/2014/main" val="352548082"/>
                  </a:ext>
                </a:extLst>
              </a:tr>
              <a:tr h="1803086">
                <a:tc>
                  <a:txBody>
                    <a:bodyPr/>
                    <a:lstStyle/>
                    <a:p>
                      <a:r>
                        <a:rPr lang="en-AU" sz="1400" b="1" i="0" dirty="0" smtClean="0"/>
                        <a:t>Thyroid</a:t>
                      </a:r>
                      <a:r>
                        <a:rPr lang="en-AU" sz="1400" b="1" i="0" baseline="0" dirty="0" smtClean="0"/>
                        <a:t> nodules/adenoma </a:t>
                      </a:r>
                      <a:r>
                        <a:rPr lang="en-AU" sz="1400" i="0" baseline="0" dirty="0" smtClean="0"/>
                        <a:t>– iodine deficiency causes overgrowth of thyroid tissue to try to produce more hormone, which also impacts on TSH production.</a:t>
                      </a:r>
                      <a:endParaRPr lang="en-AU" sz="1400" i="0" dirty="0"/>
                    </a:p>
                  </a:txBody>
                  <a:tcPr marL="68580" marR="68580" marT="34290" marB="34290"/>
                </a:tc>
                <a:tc vMerge="1">
                  <a:txBody>
                    <a:bodyPr/>
                    <a:lstStyle/>
                    <a:p>
                      <a:endParaRPr lang="en-AU" dirty="0"/>
                    </a:p>
                  </a:txBody>
                  <a:tcPr/>
                </a:tc>
                <a:tc vMerge="1">
                  <a:txBody>
                    <a:bodyPr/>
                    <a:lstStyle/>
                    <a:p>
                      <a:endParaRPr lang="en-AU" dirty="0"/>
                    </a:p>
                  </a:txBody>
                  <a:tcPr/>
                </a:tc>
                <a:tc vMerge="1">
                  <a:txBody>
                    <a:bodyPr/>
                    <a:lstStyle/>
                    <a:p>
                      <a:endParaRPr lang="en-AU" dirty="0"/>
                    </a:p>
                  </a:txBody>
                  <a:tcPr/>
                </a:tc>
                <a:extLst>
                  <a:ext uri="{0D108BD9-81ED-4DB2-BD59-A6C34878D82A}">
                    <a16:rowId xmlns:a16="http://schemas.microsoft.com/office/drawing/2014/main" val="3601417955"/>
                  </a:ext>
                </a:extLst>
              </a:tr>
              <a:tr h="1682730">
                <a:tc>
                  <a:txBody>
                    <a:bodyPr/>
                    <a:lstStyle/>
                    <a:p>
                      <a:r>
                        <a:rPr lang="en-AU" sz="1400" b="1" i="0" dirty="0" smtClean="0"/>
                        <a:t>Thyroiditis </a:t>
                      </a:r>
                      <a:r>
                        <a:rPr lang="en-AU" sz="1400" i="0" dirty="0" smtClean="0"/>
                        <a:t>– inflammation of</a:t>
                      </a:r>
                      <a:r>
                        <a:rPr lang="en-AU" sz="1400" i="0" baseline="0" dirty="0" smtClean="0"/>
                        <a:t> the thyroid causes overproduction of hormone</a:t>
                      </a:r>
                      <a:endParaRPr lang="en-AU" sz="1400" i="0" dirty="0"/>
                    </a:p>
                  </a:txBody>
                  <a:tcPr marL="68580" marR="68580" marT="34290" marB="34290"/>
                </a:tc>
                <a:tc vMerge="1">
                  <a:txBody>
                    <a:bodyPr/>
                    <a:lstStyle/>
                    <a:p>
                      <a:endParaRPr lang="en-AU" dirty="0"/>
                    </a:p>
                  </a:txBody>
                  <a:tcPr/>
                </a:tc>
                <a:tc vMerge="1">
                  <a:txBody>
                    <a:bodyPr/>
                    <a:lstStyle/>
                    <a:p>
                      <a:endParaRPr lang="en-AU" dirty="0"/>
                    </a:p>
                  </a:txBody>
                  <a:tcPr/>
                </a:tc>
                <a:tc vMerge="1">
                  <a:txBody>
                    <a:bodyPr/>
                    <a:lstStyle/>
                    <a:p>
                      <a:pPr marL="0" indent="0">
                        <a:buFont typeface="Arial" panose="020B0604020202020204" pitchFamily="34" charset="0"/>
                        <a:buNone/>
                      </a:pPr>
                      <a:endParaRPr lang="en-AU" dirty="0"/>
                    </a:p>
                  </a:txBody>
                  <a:tcPr/>
                </a:tc>
                <a:extLst>
                  <a:ext uri="{0D108BD9-81ED-4DB2-BD59-A6C34878D82A}">
                    <a16:rowId xmlns:a16="http://schemas.microsoft.com/office/drawing/2014/main" val="1259332043"/>
                  </a:ext>
                </a:extLst>
              </a:tr>
            </a:tbl>
          </a:graphicData>
        </a:graphic>
      </p:graphicFrame>
      <p:pic>
        <p:nvPicPr>
          <p:cNvPr id="6" name="Picture 5"/>
          <p:cNvPicPr>
            <a:picLocks noChangeAspect="1"/>
          </p:cNvPicPr>
          <p:nvPr/>
        </p:nvPicPr>
        <p:blipFill>
          <a:blip r:embed="rId2"/>
          <a:stretch>
            <a:fillRect/>
          </a:stretch>
        </p:blipFill>
        <p:spPr>
          <a:xfrm>
            <a:off x="3449105" y="4073062"/>
            <a:ext cx="2413397" cy="1529099"/>
          </a:xfrm>
          <a:prstGeom prst="rect">
            <a:avLst/>
          </a:prstGeom>
        </p:spPr>
      </p:pic>
      <p:pic>
        <p:nvPicPr>
          <p:cNvPr id="7" name="Picture 6"/>
          <p:cNvPicPr>
            <a:picLocks noChangeAspect="1"/>
          </p:cNvPicPr>
          <p:nvPr/>
        </p:nvPicPr>
        <p:blipFill>
          <a:blip r:embed="rId3"/>
          <a:stretch>
            <a:fillRect/>
          </a:stretch>
        </p:blipFill>
        <p:spPr>
          <a:xfrm>
            <a:off x="6837862" y="4073062"/>
            <a:ext cx="1472813" cy="1529099"/>
          </a:xfrm>
          <a:prstGeom prst="rect">
            <a:avLst/>
          </a:prstGeom>
        </p:spPr>
      </p:pic>
    </p:spTree>
    <p:extLst>
      <p:ext uri="{BB962C8B-B14F-4D97-AF65-F5344CB8AC3E}">
        <p14:creationId xmlns:p14="http://schemas.microsoft.com/office/powerpoint/2010/main" val="29491282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343" y="274638"/>
            <a:ext cx="9862457" cy="706090"/>
          </a:xfrm>
        </p:spPr>
        <p:txBody>
          <a:bodyPr>
            <a:normAutofit/>
          </a:bodyPr>
          <a:lstStyle/>
          <a:p>
            <a:r>
              <a:rPr lang="en-AU" sz="3600" b="1" dirty="0" smtClean="0">
                <a:latin typeface="+mn-lt"/>
              </a:rPr>
              <a:t>Hypothyroidism – too little thyroxine</a:t>
            </a:r>
            <a:endParaRPr lang="en-AU" sz="3600" b="1" dirty="0">
              <a:latin typeface="+mn-lt"/>
            </a:endParaRPr>
          </a:p>
        </p:txBody>
      </p:sp>
      <p:sp>
        <p:nvSpPr>
          <p:cNvPr id="3" name="Content Placeholder 2"/>
          <p:cNvSpPr>
            <a:spLocks noGrp="1"/>
          </p:cNvSpPr>
          <p:nvPr>
            <p:ph idx="1"/>
          </p:nvPr>
        </p:nvSpPr>
        <p:spPr>
          <a:xfrm>
            <a:off x="348343" y="980728"/>
            <a:ext cx="11704320" cy="5688632"/>
          </a:xfrm>
        </p:spPr>
        <p:txBody>
          <a:bodyPr>
            <a:normAutofit fontScale="92500"/>
          </a:bodyPr>
          <a:lstStyle/>
          <a:p>
            <a:r>
              <a:rPr lang="en-AU" sz="2400" dirty="0"/>
              <a:t>Too little </a:t>
            </a:r>
            <a:r>
              <a:rPr lang="en-AU" sz="2400" dirty="0" smtClean="0"/>
              <a:t>thyroxine produced – so metabolism slowed below homeostatic requirements.</a:t>
            </a:r>
            <a:endParaRPr lang="en-AU" sz="2400" dirty="0"/>
          </a:p>
          <a:p>
            <a:r>
              <a:rPr lang="en-AU" sz="2400" dirty="0"/>
              <a:t>More common than </a:t>
            </a:r>
            <a:r>
              <a:rPr lang="en-AU" sz="2400" dirty="0" smtClean="0"/>
              <a:t>hyperthyroidism.</a:t>
            </a:r>
            <a:endParaRPr lang="en-AU" sz="2400" dirty="0"/>
          </a:p>
          <a:p>
            <a:r>
              <a:rPr lang="en-AU" sz="2400" dirty="0"/>
              <a:t>Can be caused by problems </a:t>
            </a:r>
            <a:r>
              <a:rPr lang="en-AU" sz="2400" dirty="0" smtClean="0"/>
              <a:t>with.</a:t>
            </a:r>
            <a:endParaRPr lang="en-AU" sz="2400" dirty="0"/>
          </a:p>
          <a:p>
            <a:pPr lvl="1"/>
            <a:r>
              <a:rPr lang="en-AU" dirty="0" smtClean="0"/>
              <a:t>Thyroid gland producing too little TSH</a:t>
            </a:r>
          </a:p>
          <a:p>
            <a:pPr lvl="1"/>
            <a:r>
              <a:rPr lang="en-AU" dirty="0"/>
              <a:t>Lack of iodine required to make </a:t>
            </a:r>
            <a:r>
              <a:rPr lang="en-AU" dirty="0" smtClean="0"/>
              <a:t>Thyroxine</a:t>
            </a:r>
            <a:endParaRPr lang="en-AU" dirty="0"/>
          </a:p>
          <a:p>
            <a:pPr lvl="1"/>
            <a:r>
              <a:rPr lang="en-AU" dirty="0" smtClean="0"/>
              <a:t>Pituitary production of TSH leading to under-stimulation of thyroxine</a:t>
            </a:r>
            <a:endParaRPr lang="en-AU" dirty="0"/>
          </a:p>
          <a:p>
            <a:pPr lvl="1"/>
            <a:r>
              <a:rPr lang="en-AU" dirty="0" smtClean="0"/>
              <a:t>Hypothalamus producing to little TRF</a:t>
            </a:r>
            <a:endParaRPr lang="en-AU" dirty="0"/>
          </a:p>
          <a:p>
            <a:r>
              <a:rPr lang="en-AU" sz="2400" dirty="0" smtClean="0"/>
              <a:t>Symptoms</a:t>
            </a:r>
            <a:r>
              <a:rPr lang="en-AU" sz="2400" dirty="0"/>
              <a:t>:</a:t>
            </a:r>
          </a:p>
          <a:p>
            <a:pPr lvl="1"/>
            <a:r>
              <a:rPr lang="en-AU" dirty="0"/>
              <a:t>Slow heart </a:t>
            </a:r>
            <a:r>
              <a:rPr lang="en-AU" dirty="0" smtClean="0"/>
              <a:t>rate – metabolic rate is slower, not as much need for glucose and O</a:t>
            </a:r>
            <a:r>
              <a:rPr lang="en-AU" baseline="-25000" dirty="0" smtClean="0"/>
              <a:t>2</a:t>
            </a:r>
            <a:r>
              <a:rPr lang="en-AU" dirty="0" smtClean="0"/>
              <a:t> to get into cells. </a:t>
            </a:r>
            <a:endParaRPr lang="en-AU" dirty="0"/>
          </a:p>
          <a:p>
            <a:pPr lvl="1"/>
            <a:r>
              <a:rPr lang="en-AU" dirty="0"/>
              <a:t>Unexplained weight </a:t>
            </a:r>
            <a:r>
              <a:rPr lang="en-AU" dirty="0" smtClean="0"/>
              <a:t>gain – cells are not metabolising glucose as fast for ATP, so glucose stored as fat.</a:t>
            </a:r>
            <a:endParaRPr lang="en-AU" dirty="0"/>
          </a:p>
          <a:p>
            <a:pPr lvl="1"/>
            <a:r>
              <a:rPr lang="en-AU" dirty="0" smtClean="0"/>
              <a:t>Fatigue – slower metabolism means not enough ATP supplying muscles</a:t>
            </a:r>
            <a:endParaRPr lang="en-AU" dirty="0"/>
          </a:p>
          <a:p>
            <a:pPr lvl="1"/>
            <a:r>
              <a:rPr lang="en-AU" dirty="0"/>
              <a:t>Intolerance to </a:t>
            </a:r>
            <a:r>
              <a:rPr lang="en-AU" dirty="0" smtClean="0"/>
              <a:t>cold – slower metabolism means less body heat produced.</a:t>
            </a:r>
            <a:endParaRPr lang="en-AU" dirty="0"/>
          </a:p>
          <a:p>
            <a:pPr lvl="1"/>
            <a:r>
              <a:rPr lang="en-AU" dirty="0" smtClean="0"/>
              <a:t>Goitre – in cases where lack of iodine is the cause, the thyroid overgrows in an attempt to produce thyroxine, but can’t because there isn’t enough iodine to make the thyroxine. </a:t>
            </a:r>
            <a:endParaRPr lang="en-AU" dirty="0"/>
          </a:p>
        </p:txBody>
      </p:sp>
    </p:spTree>
    <p:extLst>
      <p:ext uri="{BB962C8B-B14F-4D97-AF65-F5344CB8AC3E}">
        <p14:creationId xmlns:p14="http://schemas.microsoft.com/office/powerpoint/2010/main" val="13920407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86" y="312489"/>
            <a:ext cx="9943556" cy="516731"/>
          </a:xfrm>
        </p:spPr>
        <p:txBody>
          <a:bodyPr>
            <a:noAutofit/>
          </a:bodyPr>
          <a:lstStyle/>
          <a:p>
            <a:r>
              <a:rPr lang="en-AU" sz="3600" b="1" dirty="0">
                <a:latin typeface="+mn-lt"/>
              </a:rPr>
              <a:t>Hypothyroidism – too little thyroid hormone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2254615"/>
              </p:ext>
            </p:extLst>
          </p:nvPr>
        </p:nvGraphicFramePr>
        <p:xfrm>
          <a:off x="288471" y="948719"/>
          <a:ext cx="11772900" cy="5042777"/>
        </p:xfrm>
        <a:graphic>
          <a:graphicData uri="http://schemas.openxmlformats.org/drawingml/2006/table">
            <a:tbl>
              <a:tblPr firstRow="1" bandRow="1">
                <a:tableStyleId>{5C22544A-7EE6-4342-B048-85BDC9FD1C3A}</a:tableStyleId>
              </a:tblPr>
              <a:tblGrid>
                <a:gridCol w="2943225">
                  <a:extLst>
                    <a:ext uri="{9D8B030D-6E8A-4147-A177-3AD203B41FA5}">
                      <a16:colId xmlns:a16="http://schemas.microsoft.com/office/drawing/2014/main" val="1454674803"/>
                    </a:ext>
                  </a:extLst>
                </a:gridCol>
                <a:gridCol w="2943225">
                  <a:extLst>
                    <a:ext uri="{9D8B030D-6E8A-4147-A177-3AD203B41FA5}">
                      <a16:colId xmlns:a16="http://schemas.microsoft.com/office/drawing/2014/main" val="358016296"/>
                    </a:ext>
                  </a:extLst>
                </a:gridCol>
                <a:gridCol w="2943225">
                  <a:extLst>
                    <a:ext uri="{9D8B030D-6E8A-4147-A177-3AD203B41FA5}">
                      <a16:colId xmlns:a16="http://schemas.microsoft.com/office/drawing/2014/main" val="2105377120"/>
                    </a:ext>
                  </a:extLst>
                </a:gridCol>
                <a:gridCol w="2943225">
                  <a:extLst>
                    <a:ext uri="{9D8B030D-6E8A-4147-A177-3AD203B41FA5}">
                      <a16:colId xmlns:a16="http://schemas.microsoft.com/office/drawing/2014/main" val="4003947148"/>
                    </a:ext>
                  </a:extLst>
                </a:gridCol>
              </a:tblGrid>
              <a:tr h="380916">
                <a:tc>
                  <a:txBody>
                    <a:bodyPr/>
                    <a:lstStyle/>
                    <a:p>
                      <a:r>
                        <a:rPr lang="en-AU" sz="1400" dirty="0" smtClean="0"/>
                        <a:t>Common Causes</a:t>
                      </a:r>
                      <a:endParaRPr lang="en-AU" sz="1400" dirty="0"/>
                    </a:p>
                  </a:txBody>
                  <a:tcPr marL="68580" marR="68580" marT="34290" marB="34290"/>
                </a:tc>
                <a:tc>
                  <a:txBody>
                    <a:bodyPr/>
                    <a:lstStyle/>
                    <a:p>
                      <a:r>
                        <a:rPr lang="en-AU" sz="1400" dirty="0" smtClean="0"/>
                        <a:t>Symptoms</a:t>
                      </a:r>
                      <a:endParaRPr lang="en-AU" sz="1400" dirty="0"/>
                    </a:p>
                  </a:txBody>
                  <a:tcPr marL="68580" marR="68580" marT="34290" marB="34290"/>
                </a:tc>
                <a:tc>
                  <a:txBody>
                    <a:bodyPr/>
                    <a:lstStyle/>
                    <a:p>
                      <a:r>
                        <a:rPr lang="en-AU" sz="1400" dirty="0" smtClean="0"/>
                        <a:t>Diagnosis</a:t>
                      </a:r>
                      <a:endParaRPr lang="en-AU" sz="1400" dirty="0"/>
                    </a:p>
                  </a:txBody>
                  <a:tcPr marL="68580" marR="68580" marT="34290" marB="34290"/>
                </a:tc>
                <a:tc>
                  <a:txBody>
                    <a:bodyPr/>
                    <a:lstStyle/>
                    <a:p>
                      <a:r>
                        <a:rPr lang="en-AU" sz="1400" dirty="0" smtClean="0"/>
                        <a:t>Treatment</a:t>
                      </a:r>
                      <a:endParaRPr lang="en-AU" sz="1400" dirty="0"/>
                    </a:p>
                  </a:txBody>
                  <a:tcPr marL="68580" marR="68580" marT="34290" marB="34290"/>
                </a:tc>
                <a:extLst>
                  <a:ext uri="{0D108BD9-81ED-4DB2-BD59-A6C34878D82A}">
                    <a16:rowId xmlns:a16="http://schemas.microsoft.com/office/drawing/2014/main" val="3057235053"/>
                  </a:ext>
                </a:extLst>
              </a:tr>
              <a:tr h="1533960">
                <a:tc>
                  <a:txBody>
                    <a:bodyPr/>
                    <a:lstStyle/>
                    <a:p>
                      <a:r>
                        <a:rPr lang="en-AU" sz="1400" b="1" i="1" dirty="0" smtClean="0"/>
                        <a:t>Hashimoto’s Disease </a:t>
                      </a:r>
                      <a:r>
                        <a:rPr lang="en-AU" sz="1400" i="1" dirty="0" smtClean="0"/>
                        <a:t>– </a:t>
                      </a:r>
                      <a:r>
                        <a:rPr lang="en-AU" sz="1400" i="0" dirty="0" smtClean="0"/>
                        <a:t>autoimmune</a:t>
                      </a:r>
                      <a:r>
                        <a:rPr lang="en-AU" sz="1400" i="0" baseline="0" dirty="0" smtClean="0"/>
                        <a:t> disease attacks thyroid tissue, destroying it so it cannot produce hormone.</a:t>
                      </a:r>
                      <a:endParaRPr lang="en-AU" sz="1400" i="1" dirty="0"/>
                    </a:p>
                  </a:txBody>
                  <a:tcPr marL="68580" marR="68580" marT="34290" marB="34290"/>
                </a:tc>
                <a:tc rowSpan="3">
                  <a:txBody>
                    <a:bodyPr/>
                    <a:lstStyle/>
                    <a:p>
                      <a:r>
                        <a:rPr lang="en-AU" sz="1400" dirty="0" smtClean="0"/>
                        <a:t>Fatigue</a:t>
                      </a:r>
                    </a:p>
                    <a:p>
                      <a:r>
                        <a:rPr lang="en-AU" sz="1400" dirty="0" smtClean="0"/>
                        <a:t>Weakness</a:t>
                      </a:r>
                    </a:p>
                    <a:p>
                      <a:r>
                        <a:rPr lang="en-AU" sz="1400" dirty="0" smtClean="0"/>
                        <a:t>Weight</a:t>
                      </a:r>
                      <a:r>
                        <a:rPr lang="en-AU" sz="1400" baseline="0" dirty="0" smtClean="0"/>
                        <a:t> gain</a:t>
                      </a:r>
                    </a:p>
                    <a:p>
                      <a:r>
                        <a:rPr lang="en-AU" sz="1400" baseline="0" dirty="0" smtClean="0"/>
                        <a:t>Depression</a:t>
                      </a:r>
                    </a:p>
                    <a:p>
                      <a:r>
                        <a:rPr lang="en-AU" sz="1400" baseline="0" dirty="0" smtClean="0"/>
                        <a:t>Cold intolerance</a:t>
                      </a:r>
                    </a:p>
                    <a:p>
                      <a:r>
                        <a:rPr lang="en-AU" sz="1400" baseline="0" dirty="0" smtClean="0"/>
                        <a:t>Dry, rough skin </a:t>
                      </a:r>
                    </a:p>
                    <a:p>
                      <a:r>
                        <a:rPr lang="en-AU" sz="1400" baseline="0" dirty="0" smtClean="0"/>
                        <a:t>Brittle dry hair</a:t>
                      </a:r>
                    </a:p>
                    <a:p>
                      <a:r>
                        <a:rPr lang="en-AU" sz="1400" baseline="0" dirty="0" smtClean="0"/>
                        <a:t>Goitre</a:t>
                      </a:r>
                      <a:endParaRPr lang="en-AU" sz="1400" dirty="0"/>
                    </a:p>
                  </a:txBody>
                  <a:tcPr marL="68580" marR="68580" marT="34290" marB="34290"/>
                </a:tc>
                <a:tc rowSpan="3">
                  <a:txBody>
                    <a:bodyPr/>
                    <a:lstStyle/>
                    <a:p>
                      <a:r>
                        <a:rPr lang="en-AU" sz="1400" dirty="0" smtClean="0"/>
                        <a:t>Blood test – low levels of T4, high levels</a:t>
                      </a:r>
                      <a:r>
                        <a:rPr lang="en-AU" sz="1400" baseline="0" dirty="0" smtClean="0"/>
                        <a:t> of TSH, as low T4 stimulates hypothalamus and pituitary to try to produce more hormone.</a:t>
                      </a:r>
                    </a:p>
                    <a:p>
                      <a:endParaRPr lang="en-AU" sz="1400" baseline="0" dirty="0" smtClean="0"/>
                    </a:p>
                    <a:p>
                      <a:r>
                        <a:rPr lang="en-AU" sz="1400" baseline="0" dirty="0" smtClean="0"/>
                        <a:t>If it is caused by a pituitary or hypothalamus issue so no TRF </a:t>
                      </a:r>
                      <a:r>
                        <a:rPr lang="en-AU" sz="1400" baseline="0" dirty="0" err="1" smtClean="0"/>
                        <a:t>ors</a:t>
                      </a:r>
                      <a:r>
                        <a:rPr lang="en-AU" sz="1400" baseline="0" dirty="0" smtClean="0"/>
                        <a:t> TSH is produced, the levels will be low, but this is far less common.</a:t>
                      </a:r>
                    </a:p>
                  </a:txBody>
                  <a:tcPr marL="68580" marR="68580" marT="34290" marB="34290"/>
                </a:tc>
                <a:tc rowSpan="3">
                  <a:txBody>
                    <a:bodyPr/>
                    <a:lstStyle/>
                    <a:p>
                      <a:r>
                        <a:rPr lang="en-AU" sz="1400" dirty="0" smtClean="0"/>
                        <a:t>Thyroid</a:t>
                      </a:r>
                      <a:r>
                        <a:rPr lang="en-AU" sz="1400" baseline="0" dirty="0" smtClean="0"/>
                        <a:t> hormone replacement medication:</a:t>
                      </a:r>
                      <a:br>
                        <a:rPr lang="en-AU" sz="1400" baseline="0" dirty="0" smtClean="0"/>
                      </a:br>
                      <a:endParaRPr lang="en-AU" sz="1400" baseline="0" dirty="0" smtClean="0"/>
                    </a:p>
                    <a:p>
                      <a:pPr marL="285750" indent="-285750">
                        <a:buFont typeface="Arial" panose="020B0604020202020204" pitchFamily="34" charset="0"/>
                        <a:buChar char="•"/>
                      </a:pPr>
                      <a:r>
                        <a:rPr lang="en-AU" sz="1400" i="1" baseline="0" dirty="0" smtClean="0"/>
                        <a:t>Levothyroxine</a:t>
                      </a:r>
                    </a:p>
                    <a:p>
                      <a:pPr marL="285750" indent="-285750">
                        <a:buFont typeface="Arial" panose="020B0604020202020204" pitchFamily="34" charset="0"/>
                        <a:buChar char="•"/>
                      </a:pPr>
                      <a:r>
                        <a:rPr lang="en-AU" sz="1400" i="0" baseline="0" dirty="0" smtClean="0"/>
                        <a:t>Synthetic thyroid hormone tablets</a:t>
                      </a:r>
                    </a:p>
                    <a:p>
                      <a:pPr marL="285750" indent="-285750">
                        <a:buFont typeface="Arial" panose="020B0604020202020204" pitchFamily="34" charset="0"/>
                        <a:buChar char="•"/>
                      </a:pPr>
                      <a:r>
                        <a:rPr lang="en-AU" sz="1400" i="0" baseline="0" dirty="0" smtClean="0"/>
                        <a:t>Replace missing hormone</a:t>
                      </a:r>
                      <a:endParaRPr lang="en-AU" sz="1400" i="0" dirty="0"/>
                    </a:p>
                  </a:txBody>
                  <a:tcPr marL="68580" marR="68580" marT="34290" marB="34290"/>
                </a:tc>
                <a:extLst>
                  <a:ext uri="{0D108BD9-81ED-4DB2-BD59-A6C34878D82A}">
                    <a16:rowId xmlns:a16="http://schemas.microsoft.com/office/drawing/2014/main" val="3075074971"/>
                  </a:ext>
                </a:extLst>
              </a:tr>
              <a:tr h="1105135">
                <a:tc>
                  <a:txBody>
                    <a:bodyPr/>
                    <a:lstStyle/>
                    <a:p>
                      <a:r>
                        <a:rPr lang="en-AU" sz="1400" b="1" i="0" dirty="0" smtClean="0"/>
                        <a:t>Thyroid</a:t>
                      </a:r>
                      <a:r>
                        <a:rPr lang="en-AU" sz="1400" b="1" i="0" baseline="0" dirty="0" smtClean="0"/>
                        <a:t> destroyed</a:t>
                      </a:r>
                      <a:r>
                        <a:rPr lang="en-AU" sz="1400" i="0" baseline="0" dirty="0" smtClean="0"/>
                        <a:t> by medication or surgery to correct hyperthyroidism</a:t>
                      </a:r>
                      <a:endParaRPr lang="en-AU" sz="1400" i="0" dirty="0"/>
                    </a:p>
                  </a:txBody>
                  <a:tcPr marL="68580" marR="68580" marT="34290" marB="34290"/>
                </a:tc>
                <a:tc vMerge="1">
                  <a:txBody>
                    <a:bodyPr/>
                    <a:lstStyle/>
                    <a:p>
                      <a:endParaRPr lang="en-AU"/>
                    </a:p>
                  </a:txBody>
                  <a:tcPr/>
                </a:tc>
                <a:tc vMerge="1">
                  <a:txBody>
                    <a:bodyPr/>
                    <a:lstStyle/>
                    <a:p>
                      <a:endParaRPr lang="en-AU"/>
                    </a:p>
                  </a:txBody>
                  <a:tcPr/>
                </a:tc>
                <a:tc vMerge="1">
                  <a:txBody>
                    <a:bodyPr/>
                    <a:lstStyle/>
                    <a:p>
                      <a:endParaRPr lang="en-AU"/>
                    </a:p>
                  </a:txBody>
                  <a:tcPr/>
                </a:tc>
                <a:extLst>
                  <a:ext uri="{0D108BD9-81ED-4DB2-BD59-A6C34878D82A}">
                    <a16:rowId xmlns:a16="http://schemas.microsoft.com/office/drawing/2014/main" val="1885110324"/>
                  </a:ext>
                </a:extLst>
              </a:tr>
              <a:tr h="2022766">
                <a:tc>
                  <a:txBody>
                    <a:bodyPr/>
                    <a:lstStyle/>
                    <a:p>
                      <a:r>
                        <a:rPr lang="en-AU" sz="1400" b="1" i="0" dirty="0" smtClean="0"/>
                        <a:t>Not</a:t>
                      </a:r>
                      <a:r>
                        <a:rPr lang="en-AU" sz="1400" b="1" i="0" baseline="0" dirty="0" smtClean="0"/>
                        <a:t> enough dietary iodine </a:t>
                      </a:r>
                      <a:r>
                        <a:rPr lang="en-AU" sz="1400" i="0" baseline="0" dirty="0" smtClean="0"/>
                        <a:t>– mostly a problem in developing nations – body can’t produce hormone without iodine</a:t>
                      </a:r>
                      <a:endParaRPr lang="en-AU" sz="1400" i="0" dirty="0"/>
                    </a:p>
                  </a:txBody>
                  <a:tcPr marL="68580" marR="68580" marT="34290" marB="34290"/>
                </a:tc>
                <a:tc vMerge="1">
                  <a:txBody>
                    <a:bodyPr/>
                    <a:lstStyle/>
                    <a:p>
                      <a:endParaRPr lang="en-AU"/>
                    </a:p>
                  </a:txBody>
                  <a:tcPr/>
                </a:tc>
                <a:tc vMerge="1">
                  <a:txBody>
                    <a:bodyPr/>
                    <a:lstStyle/>
                    <a:p>
                      <a:endParaRPr lang="en-AU"/>
                    </a:p>
                  </a:txBody>
                  <a:tcPr/>
                </a:tc>
                <a:tc vMerge="1">
                  <a:txBody>
                    <a:bodyPr/>
                    <a:lstStyle/>
                    <a:p>
                      <a:endParaRPr lang="en-AU"/>
                    </a:p>
                  </a:txBody>
                  <a:tcPr/>
                </a:tc>
                <a:extLst>
                  <a:ext uri="{0D108BD9-81ED-4DB2-BD59-A6C34878D82A}">
                    <a16:rowId xmlns:a16="http://schemas.microsoft.com/office/drawing/2014/main" val="626104336"/>
                  </a:ext>
                </a:extLst>
              </a:tr>
            </a:tbl>
          </a:graphicData>
        </a:graphic>
      </p:graphicFrame>
      <p:pic>
        <p:nvPicPr>
          <p:cNvPr id="5" name="Picture 4"/>
          <p:cNvPicPr>
            <a:picLocks noChangeAspect="1"/>
          </p:cNvPicPr>
          <p:nvPr/>
        </p:nvPicPr>
        <p:blipFill>
          <a:blip r:embed="rId2"/>
          <a:stretch>
            <a:fillRect/>
          </a:stretch>
        </p:blipFill>
        <p:spPr>
          <a:xfrm>
            <a:off x="3372056" y="3241322"/>
            <a:ext cx="2251162" cy="2062197"/>
          </a:xfrm>
          <a:prstGeom prst="rect">
            <a:avLst/>
          </a:prstGeom>
        </p:spPr>
      </p:pic>
      <p:pic>
        <p:nvPicPr>
          <p:cNvPr id="6" name="Picture 5"/>
          <p:cNvPicPr>
            <a:picLocks noChangeAspect="1"/>
          </p:cNvPicPr>
          <p:nvPr/>
        </p:nvPicPr>
        <p:blipFill>
          <a:blip r:embed="rId3"/>
          <a:stretch>
            <a:fillRect/>
          </a:stretch>
        </p:blipFill>
        <p:spPr>
          <a:xfrm>
            <a:off x="9428862" y="3043442"/>
            <a:ext cx="2510590" cy="1508128"/>
          </a:xfrm>
          <a:prstGeom prst="rect">
            <a:avLst/>
          </a:prstGeom>
        </p:spPr>
      </p:pic>
    </p:spTree>
    <p:extLst>
      <p:ext uri="{BB962C8B-B14F-4D97-AF65-F5344CB8AC3E}">
        <p14:creationId xmlns:p14="http://schemas.microsoft.com/office/powerpoint/2010/main" val="10508947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307533"/>
            <a:ext cx="10515600" cy="679904"/>
          </a:xfrm>
        </p:spPr>
        <p:txBody>
          <a:bodyPr>
            <a:normAutofit fontScale="90000"/>
          </a:bodyPr>
          <a:lstStyle/>
          <a:p>
            <a:r>
              <a:rPr lang="en-AU" sz="3600" b="1" dirty="0" smtClean="0">
                <a:latin typeface="+mn-lt"/>
              </a:rPr>
              <a:t>Hormonal Causes of Disruption:</a:t>
            </a:r>
            <a:br>
              <a:rPr lang="en-AU" sz="3600" b="1" dirty="0" smtClean="0">
                <a:latin typeface="+mn-lt"/>
              </a:rPr>
            </a:br>
            <a:r>
              <a:rPr lang="en-AU" sz="3600" b="1" dirty="0" smtClean="0">
                <a:latin typeface="+mn-lt"/>
              </a:rPr>
              <a:t>Growth Hormone Imbalance and Disease</a:t>
            </a:r>
            <a:endParaRPr lang="en-AU" sz="3600" b="1" dirty="0">
              <a:latin typeface="+mn-lt"/>
            </a:endParaRPr>
          </a:p>
        </p:txBody>
      </p:sp>
      <p:sp>
        <p:nvSpPr>
          <p:cNvPr id="3" name="Content Placeholder 2"/>
          <p:cNvSpPr>
            <a:spLocks noGrp="1"/>
          </p:cNvSpPr>
          <p:nvPr>
            <p:ph idx="1"/>
          </p:nvPr>
        </p:nvSpPr>
        <p:spPr>
          <a:xfrm>
            <a:off x="317863" y="1419873"/>
            <a:ext cx="7135586" cy="3483599"/>
          </a:xfrm>
        </p:spPr>
        <p:txBody>
          <a:bodyPr>
            <a:normAutofit fontScale="85000" lnSpcReduction="20000"/>
          </a:bodyPr>
          <a:lstStyle/>
          <a:p>
            <a:r>
              <a:rPr lang="en-AU" dirty="0" smtClean="0"/>
              <a:t>Problems with Growth Hormone production affect homeostasis, causing disease.</a:t>
            </a:r>
          </a:p>
          <a:p>
            <a:pPr marL="0" indent="0">
              <a:buNone/>
            </a:pPr>
            <a:endParaRPr lang="en-AU" dirty="0" smtClean="0"/>
          </a:p>
          <a:p>
            <a:pPr marL="0" indent="0">
              <a:buNone/>
            </a:pPr>
            <a:endParaRPr lang="en-AU" dirty="0"/>
          </a:p>
          <a:p>
            <a:r>
              <a:rPr lang="en-AU" b="1" i="1" dirty="0" smtClean="0"/>
              <a:t>Growth Hormone Hypersecretion</a:t>
            </a:r>
            <a:r>
              <a:rPr lang="en-AU" dirty="0" smtClean="0"/>
              <a:t>: too much growth hormone.</a:t>
            </a:r>
          </a:p>
          <a:p>
            <a:pPr marL="0" indent="0">
              <a:buNone/>
            </a:pPr>
            <a:endParaRPr lang="en-AU" dirty="0" smtClean="0"/>
          </a:p>
          <a:p>
            <a:pPr marL="0" indent="0">
              <a:buNone/>
            </a:pPr>
            <a:endParaRPr lang="en-AU" dirty="0"/>
          </a:p>
          <a:p>
            <a:r>
              <a:rPr lang="en-AU" b="1" i="1" dirty="0" smtClean="0"/>
              <a:t>Growth Hormone Deficiency</a:t>
            </a:r>
            <a:r>
              <a:rPr lang="en-AU" dirty="0" smtClean="0"/>
              <a:t>:  not enough growth hormone.</a:t>
            </a:r>
            <a:endParaRPr lang="en-AU" dirty="0"/>
          </a:p>
        </p:txBody>
      </p:sp>
      <p:pic>
        <p:nvPicPr>
          <p:cNvPr id="2052"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8348" y="987437"/>
            <a:ext cx="2754086" cy="4118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963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67" y="145097"/>
            <a:ext cx="8458281" cy="616903"/>
          </a:xfrm>
        </p:spPr>
        <p:txBody>
          <a:bodyPr>
            <a:normAutofit/>
          </a:bodyPr>
          <a:lstStyle/>
          <a:p>
            <a:r>
              <a:rPr lang="en-AU" sz="3200" b="1" dirty="0" smtClean="0">
                <a:latin typeface="+mn-lt"/>
              </a:rPr>
              <a:t>Review:  Normal Growth Hormone Regulation</a:t>
            </a:r>
            <a:endParaRPr lang="en-AU" sz="3200" b="1" dirty="0">
              <a:latin typeface="+mn-lt"/>
            </a:endParaRPr>
          </a:p>
        </p:txBody>
      </p:sp>
      <p:sp>
        <p:nvSpPr>
          <p:cNvPr id="3" name="Content Placeholder 2"/>
          <p:cNvSpPr>
            <a:spLocks noGrp="1"/>
          </p:cNvSpPr>
          <p:nvPr>
            <p:ph idx="1"/>
          </p:nvPr>
        </p:nvSpPr>
        <p:spPr>
          <a:xfrm>
            <a:off x="328668" y="762000"/>
            <a:ext cx="6845018" cy="5466866"/>
          </a:xfrm>
        </p:spPr>
        <p:txBody>
          <a:bodyPr>
            <a:normAutofit lnSpcReduction="10000"/>
          </a:bodyPr>
          <a:lstStyle/>
          <a:p>
            <a:pPr marL="457200" indent="-457200">
              <a:buFont typeface="+mj-lt"/>
              <a:buAutoNum type="arabicPeriod"/>
            </a:pPr>
            <a:r>
              <a:rPr lang="en-AU" sz="2000" dirty="0" smtClean="0"/>
              <a:t>Growth Hormone Releasing Hormone (GHRF)    released from Hypothalamus in response to:</a:t>
            </a:r>
          </a:p>
          <a:p>
            <a:pPr lvl="1"/>
            <a:r>
              <a:rPr lang="en-AU" sz="1800" dirty="0" smtClean="0"/>
              <a:t>Sex hormone interactions, </a:t>
            </a:r>
            <a:r>
              <a:rPr lang="en-AU" sz="1800" dirty="0" err="1" smtClean="0"/>
              <a:t>eg</a:t>
            </a:r>
            <a:r>
              <a:rPr lang="en-AU" sz="1800" dirty="0" smtClean="0"/>
              <a:t> during puberty</a:t>
            </a:r>
          </a:p>
          <a:p>
            <a:pPr lvl="1"/>
            <a:r>
              <a:rPr lang="en-AU" sz="1800" dirty="0" smtClean="0"/>
              <a:t>Action of certain neurotransmitters</a:t>
            </a:r>
          </a:p>
          <a:p>
            <a:pPr lvl="1"/>
            <a:r>
              <a:rPr lang="en-AU" sz="1800" dirty="0" smtClean="0"/>
              <a:t>Sleep (especially deep sleep)</a:t>
            </a:r>
          </a:p>
          <a:p>
            <a:pPr lvl="1"/>
            <a:r>
              <a:rPr lang="en-AU" sz="1800" dirty="0" smtClean="0"/>
              <a:t>Nutrition</a:t>
            </a:r>
          </a:p>
          <a:p>
            <a:pPr lvl="1"/>
            <a:r>
              <a:rPr lang="en-AU" sz="1800" dirty="0" smtClean="0"/>
              <a:t>Exercise</a:t>
            </a:r>
          </a:p>
          <a:p>
            <a:pPr marL="457200" indent="-457200">
              <a:buFont typeface="+mj-lt"/>
              <a:buAutoNum type="arabicPeriod"/>
            </a:pPr>
            <a:r>
              <a:rPr lang="en-AU" sz="2000" dirty="0" smtClean="0"/>
              <a:t>GHRF triggers Growth </a:t>
            </a:r>
            <a:r>
              <a:rPr lang="en-AU" sz="2000" dirty="0"/>
              <a:t>H</a:t>
            </a:r>
            <a:r>
              <a:rPr lang="en-AU" sz="2000" dirty="0" smtClean="0"/>
              <a:t>ormone release from the anterior pituitary.  Growth hormone enters the blood.</a:t>
            </a:r>
          </a:p>
          <a:p>
            <a:pPr marL="457200" indent="-457200">
              <a:buFont typeface="+mj-lt"/>
              <a:buAutoNum type="arabicPeriod"/>
            </a:pPr>
            <a:endParaRPr lang="en-AU" sz="2000" dirty="0" smtClean="0"/>
          </a:p>
          <a:p>
            <a:pPr marL="457200" indent="-457200">
              <a:buFont typeface="+mj-lt"/>
              <a:buAutoNum type="arabicPeriod"/>
            </a:pPr>
            <a:r>
              <a:rPr lang="en-AU" sz="2000" dirty="0" smtClean="0"/>
              <a:t>Growth hormone has effects on body as discussed.</a:t>
            </a:r>
          </a:p>
          <a:p>
            <a:pPr marL="457200" indent="-457200">
              <a:buFont typeface="+mj-lt"/>
              <a:buAutoNum type="arabicPeriod"/>
            </a:pPr>
            <a:endParaRPr lang="en-AU" sz="2000" dirty="0" smtClean="0"/>
          </a:p>
          <a:p>
            <a:pPr marL="457200" indent="-457200">
              <a:buFont typeface="+mj-lt"/>
              <a:buAutoNum type="arabicPeriod"/>
            </a:pPr>
            <a:r>
              <a:rPr lang="en-AU" sz="2000" dirty="0" smtClean="0"/>
              <a:t>Negative feedback:  </a:t>
            </a:r>
          </a:p>
          <a:p>
            <a:pPr lvl="1"/>
            <a:r>
              <a:rPr lang="en-AU" sz="1600" dirty="0" smtClean="0"/>
              <a:t>Rising levels of Growth Hormone in blood, rising levels of fatty acids, glucose uptake by muscle, and low amino acid levels trigger release of </a:t>
            </a:r>
            <a:r>
              <a:rPr lang="en-AU" sz="1600" b="1" dirty="0" smtClean="0"/>
              <a:t>somatostatin (Growth Hormone Inhibitory Hormone/Factor)</a:t>
            </a:r>
            <a:r>
              <a:rPr lang="en-AU" sz="1600" dirty="0" smtClean="0"/>
              <a:t> from the Hypothalamus, which inhibits further Growth Hormone release by pituitary.</a:t>
            </a:r>
          </a:p>
          <a:p>
            <a:pPr lvl="1"/>
            <a:endParaRPr lang="en-AU" sz="20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64906" y="426334"/>
            <a:ext cx="3927094" cy="62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10086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384" y="222682"/>
            <a:ext cx="7886700" cy="607898"/>
          </a:xfrm>
        </p:spPr>
        <p:txBody>
          <a:bodyPr>
            <a:normAutofit/>
          </a:bodyPr>
          <a:lstStyle/>
          <a:p>
            <a:r>
              <a:rPr lang="en-AU" sz="3600" b="1" dirty="0">
                <a:latin typeface="+mn-lt"/>
              </a:rPr>
              <a:t>Growth Hormone Hypersecretion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60380058"/>
              </p:ext>
            </p:extLst>
          </p:nvPr>
        </p:nvGraphicFramePr>
        <p:xfrm>
          <a:off x="353208" y="830580"/>
          <a:ext cx="11168232" cy="5848894"/>
        </p:xfrm>
        <a:graphic>
          <a:graphicData uri="http://schemas.openxmlformats.org/drawingml/2006/table">
            <a:tbl>
              <a:tblPr firstRow="1" bandRow="1">
                <a:tableStyleId>{5C22544A-7EE6-4342-B048-85BDC9FD1C3A}</a:tableStyleId>
              </a:tblPr>
              <a:tblGrid>
                <a:gridCol w="2792058">
                  <a:extLst>
                    <a:ext uri="{9D8B030D-6E8A-4147-A177-3AD203B41FA5}">
                      <a16:colId xmlns:a16="http://schemas.microsoft.com/office/drawing/2014/main" val="1721546928"/>
                    </a:ext>
                  </a:extLst>
                </a:gridCol>
                <a:gridCol w="2792058">
                  <a:extLst>
                    <a:ext uri="{9D8B030D-6E8A-4147-A177-3AD203B41FA5}">
                      <a16:colId xmlns:a16="http://schemas.microsoft.com/office/drawing/2014/main" val="557309041"/>
                    </a:ext>
                  </a:extLst>
                </a:gridCol>
                <a:gridCol w="2886314">
                  <a:extLst>
                    <a:ext uri="{9D8B030D-6E8A-4147-A177-3AD203B41FA5}">
                      <a16:colId xmlns:a16="http://schemas.microsoft.com/office/drawing/2014/main" val="3830846225"/>
                    </a:ext>
                  </a:extLst>
                </a:gridCol>
                <a:gridCol w="2697802">
                  <a:extLst>
                    <a:ext uri="{9D8B030D-6E8A-4147-A177-3AD203B41FA5}">
                      <a16:colId xmlns:a16="http://schemas.microsoft.com/office/drawing/2014/main" val="2535160321"/>
                    </a:ext>
                  </a:extLst>
                </a:gridCol>
              </a:tblGrid>
              <a:tr h="428178">
                <a:tc>
                  <a:txBody>
                    <a:bodyPr/>
                    <a:lstStyle/>
                    <a:p>
                      <a:r>
                        <a:rPr lang="en-AU" sz="1400" dirty="0" smtClean="0"/>
                        <a:t>Common Cause(s)</a:t>
                      </a:r>
                      <a:endParaRPr lang="en-AU" sz="1400" dirty="0"/>
                    </a:p>
                  </a:txBody>
                  <a:tcPr marL="68580" marR="68580" marT="34290" marB="34290"/>
                </a:tc>
                <a:tc>
                  <a:txBody>
                    <a:bodyPr/>
                    <a:lstStyle/>
                    <a:p>
                      <a:r>
                        <a:rPr lang="en-AU" sz="1400" dirty="0" smtClean="0"/>
                        <a:t>Symptoms</a:t>
                      </a:r>
                      <a:endParaRPr lang="en-AU" sz="1400" dirty="0"/>
                    </a:p>
                  </a:txBody>
                  <a:tcPr marL="68580" marR="68580" marT="34290" marB="34290"/>
                </a:tc>
                <a:tc>
                  <a:txBody>
                    <a:bodyPr/>
                    <a:lstStyle/>
                    <a:p>
                      <a:r>
                        <a:rPr lang="en-AU" sz="1400" dirty="0" smtClean="0"/>
                        <a:t>Diagnosis</a:t>
                      </a:r>
                      <a:endParaRPr lang="en-AU" sz="1400" dirty="0"/>
                    </a:p>
                  </a:txBody>
                  <a:tcPr marL="68580" marR="68580" marT="34290" marB="34290"/>
                </a:tc>
                <a:tc>
                  <a:txBody>
                    <a:bodyPr/>
                    <a:lstStyle/>
                    <a:p>
                      <a:r>
                        <a:rPr lang="en-AU" sz="1400" dirty="0" smtClean="0"/>
                        <a:t>Treatment</a:t>
                      </a:r>
                      <a:endParaRPr lang="en-AU" sz="1400" dirty="0"/>
                    </a:p>
                  </a:txBody>
                  <a:tcPr marL="68580" marR="68580" marT="34290" marB="34290"/>
                </a:tc>
                <a:extLst>
                  <a:ext uri="{0D108BD9-81ED-4DB2-BD59-A6C34878D82A}">
                    <a16:rowId xmlns:a16="http://schemas.microsoft.com/office/drawing/2014/main" val="2807808382"/>
                  </a:ext>
                </a:extLst>
              </a:tr>
              <a:tr h="4084301">
                <a:tc rowSpan="2">
                  <a:txBody>
                    <a:bodyPr/>
                    <a:lstStyle/>
                    <a:p>
                      <a:r>
                        <a:rPr lang="en-AU" sz="1400" dirty="0" smtClean="0"/>
                        <a:t>Commonly:</a:t>
                      </a:r>
                      <a:r>
                        <a:rPr lang="en-AU" sz="1400" baseline="0" dirty="0" smtClean="0"/>
                        <a:t>  Benign t</a:t>
                      </a:r>
                      <a:r>
                        <a:rPr lang="en-AU" sz="1400" dirty="0" smtClean="0"/>
                        <a:t>umours</a:t>
                      </a:r>
                      <a:r>
                        <a:rPr lang="en-AU" sz="1400" baseline="0" dirty="0" smtClean="0"/>
                        <a:t> on anterior pituitary gland causing </a:t>
                      </a:r>
                      <a:r>
                        <a:rPr lang="en-AU" sz="1400" baseline="0" dirty="0" err="1" smtClean="0"/>
                        <a:t>oversecretion</a:t>
                      </a:r>
                      <a:r>
                        <a:rPr lang="en-AU" sz="1400" baseline="0" dirty="0" smtClean="0"/>
                        <a:t> of Growth Hormone.  </a:t>
                      </a:r>
                      <a:br>
                        <a:rPr lang="en-AU" sz="1400" baseline="0" dirty="0" smtClean="0"/>
                      </a:br>
                      <a:r>
                        <a:rPr lang="en-AU" sz="1400" baseline="0" dirty="0" smtClean="0"/>
                        <a:t/>
                      </a:r>
                      <a:br>
                        <a:rPr lang="en-AU" sz="1400" baseline="0" dirty="0" smtClean="0"/>
                      </a:br>
                      <a:r>
                        <a:rPr lang="en-AU" sz="1400" baseline="0" dirty="0" smtClean="0"/>
                        <a:t>Occasionally: as a result of inherited diseases or chromosomal abnormalities</a:t>
                      </a:r>
                      <a:endParaRPr lang="en-AU" sz="1400" dirty="0"/>
                    </a:p>
                  </a:txBody>
                  <a:tcPr marL="68580" marR="68580" marT="34290" marB="34290"/>
                </a:tc>
                <a:tc>
                  <a:txBody>
                    <a:bodyPr/>
                    <a:lstStyle/>
                    <a:p>
                      <a:r>
                        <a:rPr lang="en-AU" sz="1400" baseline="0" dirty="0" smtClean="0"/>
                        <a:t>Adults:  </a:t>
                      </a:r>
                      <a:r>
                        <a:rPr lang="en-AU" sz="1400" i="1" baseline="0" dirty="0" smtClean="0"/>
                        <a:t>Acromegaly</a:t>
                      </a:r>
                    </a:p>
                    <a:p>
                      <a:pPr marL="285750" indent="-285750">
                        <a:buFont typeface="Arial" panose="020B0604020202020204" pitchFamily="34" charset="0"/>
                        <a:buChar char="•"/>
                      </a:pPr>
                      <a:r>
                        <a:rPr lang="en-AU" sz="1400" baseline="0" dirty="0" smtClean="0"/>
                        <a:t>Larger than proportion hands and feet</a:t>
                      </a:r>
                    </a:p>
                    <a:p>
                      <a:pPr marL="285750" indent="-285750">
                        <a:buFont typeface="Arial" panose="020B0604020202020204" pitchFamily="34" charset="0"/>
                        <a:buChar char="•"/>
                      </a:pPr>
                      <a:r>
                        <a:rPr lang="en-AU" sz="1400" baseline="0" dirty="0" smtClean="0"/>
                        <a:t>Thick toes and fingers</a:t>
                      </a:r>
                    </a:p>
                    <a:p>
                      <a:pPr marL="285750" indent="-285750">
                        <a:buFont typeface="Arial" panose="020B0604020202020204" pitchFamily="34" charset="0"/>
                        <a:buChar char="•"/>
                      </a:pPr>
                      <a:r>
                        <a:rPr lang="en-AU" sz="1400" baseline="0" dirty="0" smtClean="0"/>
                        <a:t>Prominent jaw and forehead</a:t>
                      </a:r>
                    </a:p>
                    <a:p>
                      <a:pPr marL="285750" indent="-285750">
                        <a:buFont typeface="Arial" panose="020B0604020202020204" pitchFamily="34" charset="0"/>
                        <a:buChar char="•"/>
                      </a:pPr>
                      <a:r>
                        <a:rPr lang="en-AU" sz="1400" baseline="0" dirty="0" smtClean="0"/>
                        <a:t>Coarse facial features</a:t>
                      </a:r>
                    </a:p>
                    <a:p>
                      <a:pPr marL="285750" indent="-285750">
                        <a:buFont typeface="Arial" panose="020B0604020202020204" pitchFamily="34" charset="0"/>
                        <a:buChar char="•"/>
                      </a:pPr>
                      <a:r>
                        <a:rPr lang="en-AU" sz="1400" baseline="0" dirty="0" smtClean="0"/>
                        <a:t>Sweating</a:t>
                      </a:r>
                    </a:p>
                    <a:p>
                      <a:pPr marL="285750" indent="-285750">
                        <a:buFont typeface="Arial" panose="020B0604020202020204" pitchFamily="34" charset="0"/>
                        <a:buChar char="•"/>
                      </a:pPr>
                      <a:r>
                        <a:rPr lang="en-AU" sz="1400" baseline="0" dirty="0" smtClean="0"/>
                        <a:t>Headaches</a:t>
                      </a:r>
                    </a:p>
                    <a:p>
                      <a:pPr marL="285750" indent="-285750">
                        <a:buFont typeface="Arial" panose="020B0604020202020204" pitchFamily="34" charset="0"/>
                        <a:buChar char="•"/>
                      </a:pPr>
                      <a:r>
                        <a:rPr lang="en-AU" sz="1400" baseline="0" dirty="0" smtClean="0"/>
                        <a:t>Weakness/fatigue</a:t>
                      </a:r>
                    </a:p>
                    <a:p>
                      <a:pPr marL="285750" indent="-285750">
                        <a:buFont typeface="Arial" panose="020B0604020202020204" pitchFamily="34" charset="0"/>
                        <a:buChar char="•"/>
                      </a:pPr>
                      <a:r>
                        <a:rPr lang="en-AU" sz="1400" baseline="0" dirty="0" smtClean="0"/>
                        <a:t>Insomnia</a:t>
                      </a:r>
                    </a:p>
                  </a:txBody>
                  <a:tcPr marL="68580" marR="68580" marT="34290" marB="34290"/>
                </a:tc>
                <a:tc rowSpan="2">
                  <a:txBody>
                    <a:bodyPr/>
                    <a:lstStyle/>
                    <a:p>
                      <a:r>
                        <a:rPr lang="en-AU" sz="1400" dirty="0" smtClean="0"/>
                        <a:t>Blood test</a:t>
                      </a:r>
                      <a:r>
                        <a:rPr lang="en-AU" sz="1400" baseline="0" dirty="0" smtClean="0"/>
                        <a:t> for Insulin-Like Growth Factor</a:t>
                      </a:r>
                    </a:p>
                    <a:p>
                      <a:endParaRPr lang="en-AU" sz="1400" baseline="0" dirty="0" smtClean="0"/>
                    </a:p>
                    <a:p>
                      <a:r>
                        <a:rPr lang="en-AU" sz="1400" baseline="0" dirty="0" smtClean="0"/>
                        <a:t>Glucose tolerance test</a:t>
                      </a:r>
                    </a:p>
                    <a:p>
                      <a:endParaRPr lang="en-AU" sz="1400" baseline="0" dirty="0" smtClean="0"/>
                    </a:p>
                    <a:p>
                      <a:r>
                        <a:rPr lang="en-AU" sz="1400" baseline="0" dirty="0" smtClean="0"/>
                        <a:t>MRI to confirm presence of pituitary tumour(s)</a:t>
                      </a:r>
                    </a:p>
                  </a:txBody>
                  <a:tcPr marL="68580" marR="68580" marT="34290" marB="34290"/>
                </a:tc>
                <a:tc rowSpan="2">
                  <a:txBody>
                    <a:bodyPr/>
                    <a:lstStyle/>
                    <a:p>
                      <a:pPr marL="285750" indent="-285750">
                        <a:buFont typeface="Arial" panose="020B0604020202020204" pitchFamily="34" charset="0"/>
                        <a:buChar char="•"/>
                      </a:pPr>
                      <a:r>
                        <a:rPr lang="en-AU" sz="1400" dirty="0" smtClean="0"/>
                        <a:t>Targeted</a:t>
                      </a:r>
                      <a:r>
                        <a:rPr lang="en-AU" sz="1400" baseline="0" dirty="0" smtClean="0"/>
                        <a:t> radiation therapy to shrink tumours</a:t>
                      </a:r>
                    </a:p>
                    <a:p>
                      <a:pPr marL="285750" indent="-285750">
                        <a:buFont typeface="Arial" panose="020B0604020202020204" pitchFamily="34" charset="0"/>
                        <a:buChar char="•"/>
                      </a:pPr>
                      <a:endParaRPr lang="en-AU" sz="1400" baseline="0" dirty="0" smtClean="0"/>
                    </a:p>
                    <a:p>
                      <a:pPr marL="285750" indent="-285750">
                        <a:buFont typeface="Arial" panose="020B0604020202020204" pitchFamily="34" charset="0"/>
                        <a:buChar char="•"/>
                      </a:pPr>
                      <a:r>
                        <a:rPr lang="en-AU" sz="1400" baseline="0" dirty="0" smtClean="0"/>
                        <a:t>Microsurgery to remove tumours</a:t>
                      </a:r>
                    </a:p>
                    <a:p>
                      <a:pPr marL="285750" indent="-285750">
                        <a:buFont typeface="Arial" panose="020B0604020202020204" pitchFamily="34" charset="0"/>
                        <a:buChar char="•"/>
                      </a:pPr>
                      <a:endParaRPr lang="en-AU" sz="1400" baseline="0" dirty="0" smtClean="0"/>
                    </a:p>
                    <a:p>
                      <a:pPr marL="285750" indent="-285750">
                        <a:buFont typeface="Arial" panose="020B0604020202020204" pitchFamily="34" charset="0"/>
                        <a:buChar char="•"/>
                      </a:pPr>
                      <a:r>
                        <a:rPr lang="en-AU" sz="1400" baseline="0" dirty="0" smtClean="0"/>
                        <a:t>Somatostatin medication to inhibit GH release</a:t>
                      </a:r>
                      <a:endParaRPr lang="en-AU" sz="1400" dirty="0"/>
                    </a:p>
                  </a:txBody>
                  <a:tcPr marL="68580" marR="68580" marT="34290" marB="34290"/>
                </a:tc>
                <a:extLst>
                  <a:ext uri="{0D108BD9-81ED-4DB2-BD59-A6C34878D82A}">
                    <a16:rowId xmlns:a16="http://schemas.microsoft.com/office/drawing/2014/main" val="973416199"/>
                  </a:ext>
                </a:extLst>
              </a:tr>
              <a:tr h="1336415">
                <a:tc vMerge="1">
                  <a:txBody>
                    <a:bodyPr/>
                    <a:lstStyle/>
                    <a:p>
                      <a:endParaRPr lang="en-AU"/>
                    </a:p>
                  </a:txBody>
                  <a:tcPr/>
                </a:tc>
                <a:tc>
                  <a:txBody>
                    <a:bodyPr/>
                    <a:lstStyle/>
                    <a:p>
                      <a:r>
                        <a:rPr lang="en-AU" sz="1400" dirty="0" smtClean="0"/>
                        <a:t>Children:  </a:t>
                      </a:r>
                      <a:r>
                        <a:rPr lang="en-AU" sz="1400" i="1" dirty="0" smtClean="0"/>
                        <a:t>Gigantism</a:t>
                      </a:r>
                    </a:p>
                    <a:p>
                      <a:pPr marL="285750" indent="-285750">
                        <a:buFont typeface="Arial" panose="020B0604020202020204" pitchFamily="34" charset="0"/>
                        <a:buChar char="•"/>
                      </a:pPr>
                      <a:r>
                        <a:rPr lang="en-AU" sz="1400" dirty="0" smtClean="0"/>
                        <a:t>As</a:t>
                      </a:r>
                      <a:r>
                        <a:rPr lang="en-AU" sz="1400" baseline="0" dirty="0" smtClean="0"/>
                        <a:t> above, but greater than normal height also.</a:t>
                      </a:r>
                      <a:endParaRPr lang="en-AU" sz="1400" dirty="0"/>
                    </a:p>
                  </a:txBody>
                  <a:tcPr marL="68580" marR="68580" marT="34290" marB="34290"/>
                </a:tc>
                <a:tc vMerge="1">
                  <a:txBody>
                    <a:bodyPr/>
                    <a:lstStyle/>
                    <a:p>
                      <a:endParaRPr lang="en-AU"/>
                    </a:p>
                  </a:txBody>
                  <a:tcPr/>
                </a:tc>
                <a:tc vMerge="1">
                  <a:txBody>
                    <a:bodyPr/>
                    <a:lstStyle/>
                    <a:p>
                      <a:endParaRPr lang="en-AU"/>
                    </a:p>
                  </a:txBody>
                  <a:tcPr/>
                </a:tc>
                <a:extLst>
                  <a:ext uri="{0D108BD9-81ED-4DB2-BD59-A6C34878D82A}">
                    <a16:rowId xmlns:a16="http://schemas.microsoft.com/office/drawing/2014/main" val="3747987761"/>
                  </a:ext>
                </a:extLst>
              </a:tr>
            </a:tbl>
          </a:graphicData>
        </a:graphic>
      </p:graphicFrame>
      <p:pic>
        <p:nvPicPr>
          <p:cNvPr id="6" name="Picture 5"/>
          <p:cNvPicPr>
            <a:picLocks noChangeAspect="1"/>
          </p:cNvPicPr>
          <p:nvPr/>
        </p:nvPicPr>
        <p:blipFill>
          <a:blip r:embed="rId2"/>
          <a:stretch>
            <a:fillRect/>
          </a:stretch>
        </p:blipFill>
        <p:spPr>
          <a:xfrm>
            <a:off x="3803776" y="3508398"/>
            <a:ext cx="1462069" cy="1656329"/>
          </a:xfrm>
          <a:prstGeom prst="rect">
            <a:avLst/>
          </a:prstGeom>
        </p:spPr>
      </p:pic>
      <p:pic>
        <p:nvPicPr>
          <p:cNvPr id="7" name="Picture 6"/>
          <p:cNvPicPr>
            <a:picLocks noChangeAspect="1"/>
          </p:cNvPicPr>
          <p:nvPr/>
        </p:nvPicPr>
        <p:blipFill>
          <a:blip r:embed="rId3"/>
          <a:stretch>
            <a:fillRect/>
          </a:stretch>
        </p:blipFill>
        <p:spPr>
          <a:xfrm>
            <a:off x="5937324" y="5192043"/>
            <a:ext cx="1653951" cy="1487431"/>
          </a:xfrm>
          <a:prstGeom prst="rect">
            <a:avLst/>
          </a:prstGeom>
        </p:spPr>
      </p:pic>
    </p:spTree>
    <p:extLst>
      <p:ext uri="{BB962C8B-B14F-4D97-AF65-F5344CB8AC3E}">
        <p14:creationId xmlns:p14="http://schemas.microsoft.com/office/powerpoint/2010/main" val="29248741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692" y="236423"/>
            <a:ext cx="7886700" cy="526256"/>
          </a:xfrm>
        </p:spPr>
        <p:txBody>
          <a:bodyPr>
            <a:noAutofit/>
          </a:bodyPr>
          <a:lstStyle/>
          <a:p>
            <a:r>
              <a:rPr lang="en-AU" sz="3600" b="1" dirty="0" smtClean="0">
                <a:latin typeface="+mn-lt"/>
              </a:rPr>
              <a:t>Growth Hormone Deficiency</a:t>
            </a:r>
            <a:endParaRPr lang="en-AU" sz="3600" b="1" dirty="0">
              <a:latin typeface="+mn-lt"/>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8749066"/>
              </p:ext>
            </p:extLst>
          </p:nvPr>
        </p:nvGraphicFramePr>
        <p:xfrm>
          <a:off x="303167" y="931613"/>
          <a:ext cx="11383736" cy="5695610"/>
        </p:xfrm>
        <a:graphic>
          <a:graphicData uri="http://schemas.openxmlformats.org/drawingml/2006/table">
            <a:tbl>
              <a:tblPr firstRow="1" bandRow="1">
                <a:tableStyleId>{5C22544A-7EE6-4342-B048-85BDC9FD1C3A}</a:tableStyleId>
              </a:tblPr>
              <a:tblGrid>
                <a:gridCol w="3393909">
                  <a:extLst>
                    <a:ext uri="{9D8B030D-6E8A-4147-A177-3AD203B41FA5}">
                      <a16:colId xmlns:a16="http://schemas.microsoft.com/office/drawing/2014/main" val="3216440453"/>
                    </a:ext>
                  </a:extLst>
                </a:gridCol>
                <a:gridCol w="2686845">
                  <a:extLst>
                    <a:ext uri="{9D8B030D-6E8A-4147-A177-3AD203B41FA5}">
                      <a16:colId xmlns:a16="http://schemas.microsoft.com/office/drawing/2014/main" val="1028753646"/>
                    </a:ext>
                  </a:extLst>
                </a:gridCol>
                <a:gridCol w="2457048">
                  <a:extLst>
                    <a:ext uri="{9D8B030D-6E8A-4147-A177-3AD203B41FA5}">
                      <a16:colId xmlns:a16="http://schemas.microsoft.com/office/drawing/2014/main" val="655562537"/>
                    </a:ext>
                  </a:extLst>
                </a:gridCol>
                <a:gridCol w="2845934">
                  <a:extLst>
                    <a:ext uri="{9D8B030D-6E8A-4147-A177-3AD203B41FA5}">
                      <a16:colId xmlns:a16="http://schemas.microsoft.com/office/drawing/2014/main" val="3941602211"/>
                    </a:ext>
                  </a:extLst>
                </a:gridCol>
              </a:tblGrid>
              <a:tr h="364598">
                <a:tc>
                  <a:txBody>
                    <a:bodyPr/>
                    <a:lstStyle/>
                    <a:p>
                      <a:r>
                        <a:rPr lang="en-AU" sz="1400" dirty="0" smtClean="0"/>
                        <a:t>Common causes</a:t>
                      </a:r>
                      <a:endParaRPr lang="en-AU" sz="1400" dirty="0"/>
                    </a:p>
                  </a:txBody>
                  <a:tcPr marL="68580" marR="68580" marT="34290" marB="34290"/>
                </a:tc>
                <a:tc>
                  <a:txBody>
                    <a:bodyPr/>
                    <a:lstStyle/>
                    <a:p>
                      <a:r>
                        <a:rPr lang="en-AU" sz="1400" dirty="0" smtClean="0"/>
                        <a:t>Symptoms</a:t>
                      </a:r>
                      <a:endParaRPr lang="en-AU" sz="1400" dirty="0"/>
                    </a:p>
                  </a:txBody>
                  <a:tcPr marL="68580" marR="68580" marT="34290" marB="34290"/>
                </a:tc>
                <a:tc>
                  <a:txBody>
                    <a:bodyPr/>
                    <a:lstStyle/>
                    <a:p>
                      <a:r>
                        <a:rPr lang="en-AU" sz="1400" dirty="0" smtClean="0"/>
                        <a:t>Diagnosis</a:t>
                      </a:r>
                      <a:endParaRPr lang="en-AU" sz="1400" dirty="0"/>
                    </a:p>
                  </a:txBody>
                  <a:tcPr marL="68580" marR="68580" marT="34290" marB="34290"/>
                </a:tc>
                <a:tc>
                  <a:txBody>
                    <a:bodyPr/>
                    <a:lstStyle/>
                    <a:p>
                      <a:r>
                        <a:rPr lang="en-AU" sz="1400" dirty="0" smtClean="0"/>
                        <a:t>Treatment</a:t>
                      </a:r>
                      <a:endParaRPr lang="en-AU" sz="1400" dirty="0"/>
                    </a:p>
                  </a:txBody>
                  <a:tcPr marL="68580" marR="68580" marT="34290" marB="34290"/>
                </a:tc>
                <a:extLst>
                  <a:ext uri="{0D108BD9-81ED-4DB2-BD59-A6C34878D82A}">
                    <a16:rowId xmlns:a16="http://schemas.microsoft.com/office/drawing/2014/main" val="3921933211"/>
                  </a:ext>
                </a:extLst>
              </a:tr>
              <a:tr h="5331012">
                <a:tc>
                  <a:txBody>
                    <a:bodyPr/>
                    <a:lstStyle/>
                    <a:p>
                      <a:r>
                        <a:rPr lang="en-AU" sz="1400" dirty="0" smtClean="0"/>
                        <a:t>Often no cause</a:t>
                      </a:r>
                      <a:r>
                        <a:rPr lang="en-AU" sz="1400" baseline="0" dirty="0" smtClean="0"/>
                        <a:t> can be established in children</a:t>
                      </a:r>
                    </a:p>
                    <a:p>
                      <a:endParaRPr lang="en-AU" sz="1400" baseline="0" dirty="0" smtClean="0"/>
                    </a:p>
                    <a:p>
                      <a:r>
                        <a:rPr lang="en-AU" sz="1400" baseline="0" dirty="0" smtClean="0"/>
                        <a:t>Can go together with other pituitary diseases</a:t>
                      </a:r>
                    </a:p>
                    <a:p>
                      <a:endParaRPr lang="en-AU" sz="1400" baseline="0" dirty="0" smtClean="0"/>
                    </a:p>
                    <a:p>
                      <a:r>
                        <a:rPr lang="en-AU" sz="1400" baseline="0" dirty="0" smtClean="0"/>
                        <a:t>Childhood onset may be due to:</a:t>
                      </a:r>
                    </a:p>
                    <a:p>
                      <a:pPr marL="285750" indent="-285750">
                        <a:buFont typeface="Arial" panose="020B0604020202020204" pitchFamily="34" charset="0"/>
                        <a:buChar char="•"/>
                      </a:pPr>
                      <a:r>
                        <a:rPr lang="en-AU" sz="1400" baseline="0" dirty="0" smtClean="0"/>
                        <a:t>Heritable gene mutations</a:t>
                      </a:r>
                    </a:p>
                    <a:p>
                      <a:pPr marL="285750" indent="-285750">
                        <a:buFont typeface="Arial" panose="020B0604020202020204" pitchFamily="34" charset="0"/>
                        <a:buChar char="•"/>
                      </a:pPr>
                      <a:r>
                        <a:rPr lang="en-AU" sz="1400" baseline="0" dirty="0" smtClean="0"/>
                        <a:t>Congenital disease or malformation</a:t>
                      </a:r>
                    </a:p>
                    <a:p>
                      <a:pPr marL="0" indent="0">
                        <a:buFont typeface="Arial" panose="020B0604020202020204" pitchFamily="34" charset="0"/>
                        <a:buNone/>
                      </a:pPr>
                      <a:endParaRPr lang="en-AU" sz="1400" baseline="0" dirty="0" smtClean="0"/>
                    </a:p>
                    <a:p>
                      <a:pPr marL="0" indent="0">
                        <a:buFont typeface="Arial" panose="020B0604020202020204" pitchFamily="34" charset="0"/>
                        <a:buNone/>
                      </a:pPr>
                      <a:r>
                        <a:rPr lang="en-AU" sz="1400" baseline="0" dirty="0" smtClean="0"/>
                        <a:t>Adult onset may be due to pituitary damage from </a:t>
                      </a:r>
                    </a:p>
                    <a:p>
                      <a:pPr marL="285750" indent="-285750">
                        <a:buFont typeface="Arial" panose="020B0604020202020204" pitchFamily="34" charset="0"/>
                        <a:buChar char="•"/>
                      </a:pPr>
                      <a:r>
                        <a:rPr lang="en-AU" sz="1400" baseline="0" dirty="0" smtClean="0"/>
                        <a:t>Radiation</a:t>
                      </a:r>
                    </a:p>
                    <a:p>
                      <a:pPr marL="285750" indent="-285750">
                        <a:buFont typeface="Arial" panose="020B0604020202020204" pitchFamily="34" charset="0"/>
                        <a:buChar char="•"/>
                      </a:pPr>
                      <a:r>
                        <a:rPr lang="en-AU" sz="1400" baseline="0" dirty="0" smtClean="0"/>
                        <a:t>Surgery</a:t>
                      </a:r>
                    </a:p>
                    <a:p>
                      <a:pPr marL="285750" indent="-285750">
                        <a:buFont typeface="Arial" panose="020B0604020202020204" pitchFamily="34" charset="0"/>
                        <a:buChar char="•"/>
                      </a:pPr>
                      <a:r>
                        <a:rPr lang="en-AU" sz="1400" baseline="0" dirty="0" smtClean="0"/>
                        <a:t>Autoimmune attack of pituitary</a:t>
                      </a:r>
                    </a:p>
                    <a:p>
                      <a:pPr marL="285750" indent="-285750">
                        <a:buFont typeface="Arial" panose="020B0604020202020204" pitchFamily="34" charset="0"/>
                        <a:buChar char="•"/>
                      </a:pPr>
                      <a:endParaRPr lang="en-AU" sz="1400" baseline="0" dirty="0" smtClean="0"/>
                    </a:p>
                  </a:txBody>
                  <a:tcPr marL="68580" marR="68580" marT="34290" marB="34290"/>
                </a:tc>
                <a:tc>
                  <a:txBody>
                    <a:bodyPr/>
                    <a:lstStyle/>
                    <a:p>
                      <a:r>
                        <a:rPr lang="en-AU" sz="1400" dirty="0" smtClean="0"/>
                        <a:t>Childhood</a:t>
                      </a:r>
                      <a:r>
                        <a:rPr lang="en-AU" sz="1400" baseline="0" dirty="0" smtClean="0"/>
                        <a:t> onset:</a:t>
                      </a:r>
                      <a:endParaRPr lang="en-AU" sz="1400" dirty="0" smtClean="0"/>
                    </a:p>
                    <a:p>
                      <a:pPr marL="285750" indent="-285750">
                        <a:buFont typeface="Arial" panose="020B0604020202020204" pitchFamily="34" charset="0"/>
                        <a:buChar char="•"/>
                      </a:pPr>
                      <a:r>
                        <a:rPr lang="en-AU" sz="1400" dirty="0" smtClean="0"/>
                        <a:t>Short stature – may be proportional</a:t>
                      </a:r>
                      <a:r>
                        <a:rPr lang="en-AU" sz="1400" baseline="0" dirty="0" smtClean="0"/>
                        <a:t> or non-proportional.</a:t>
                      </a:r>
                      <a:endParaRPr lang="en-AU" sz="1400" dirty="0" smtClean="0"/>
                    </a:p>
                    <a:p>
                      <a:pPr marL="285750" indent="-285750">
                        <a:buFont typeface="Arial" panose="020B0604020202020204" pitchFamily="34" charset="0"/>
                        <a:buChar char="•"/>
                      </a:pPr>
                      <a:r>
                        <a:rPr lang="en-AU" sz="1400" dirty="0" smtClean="0"/>
                        <a:t>Slow</a:t>
                      </a:r>
                      <a:r>
                        <a:rPr lang="en-AU" sz="1400" baseline="0" dirty="0" smtClean="0"/>
                        <a:t> growth rate.</a:t>
                      </a:r>
                    </a:p>
                    <a:p>
                      <a:pPr marL="285750" indent="-285750">
                        <a:buFont typeface="Arial" panose="020B0604020202020204" pitchFamily="34" charset="0"/>
                        <a:buChar char="•"/>
                      </a:pPr>
                      <a:r>
                        <a:rPr lang="en-AU" sz="1400" baseline="0" dirty="0" smtClean="0"/>
                        <a:t>Slower muscle development.</a:t>
                      </a:r>
                    </a:p>
                    <a:p>
                      <a:pPr marL="285750" indent="-285750">
                        <a:buFont typeface="Arial" panose="020B0604020202020204" pitchFamily="34" charset="0"/>
                        <a:buChar char="•"/>
                      </a:pPr>
                      <a:r>
                        <a:rPr lang="en-AU" sz="1400" baseline="0" dirty="0" smtClean="0"/>
                        <a:t>Unusual facial features – prominent forehead.</a:t>
                      </a:r>
                    </a:p>
                    <a:p>
                      <a:pPr marL="0" indent="0">
                        <a:buFont typeface="Arial" panose="020B0604020202020204" pitchFamily="34" charset="0"/>
                        <a:buNone/>
                      </a:pPr>
                      <a:endParaRPr lang="en-AU" sz="1400" baseline="0" dirty="0" smtClean="0"/>
                    </a:p>
                    <a:p>
                      <a:pPr marL="0" indent="0">
                        <a:buFont typeface="Arial" panose="020B0604020202020204" pitchFamily="34" charset="0"/>
                        <a:buNone/>
                      </a:pPr>
                      <a:r>
                        <a:rPr lang="en-AU" sz="1400" baseline="0" dirty="0" smtClean="0"/>
                        <a:t>Adult onset:</a:t>
                      </a:r>
                    </a:p>
                    <a:p>
                      <a:pPr marL="285750" indent="-285750">
                        <a:buFont typeface="Arial" panose="020B0604020202020204" pitchFamily="34" charset="0"/>
                        <a:buChar char="•"/>
                      </a:pPr>
                      <a:r>
                        <a:rPr lang="en-AU" sz="1400" baseline="0" dirty="0" smtClean="0"/>
                        <a:t>Decrease in muscle and bone mass</a:t>
                      </a:r>
                    </a:p>
                    <a:p>
                      <a:pPr marL="285750" indent="-285750">
                        <a:buFont typeface="Arial" panose="020B0604020202020204" pitchFamily="34" charset="0"/>
                        <a:buChar char="•"/>
                      </a:pPr>
                      <a:r>
                        <a:rPr lang="en-AU" sz="1400" baseline="0" dirty="0" smtClean="0"/>
                        <a:t>Heart problems</a:t>
                      </a:r>
                    </a:p>
                    <a:p>
                      <a:pPr marL="285750" indent="-285750">
                        <a:buFont typeface="Arial" panose="020B0604020202020204" pitchFamily="34" charset="0"/>
                        <a:buChar char="•"/>
                      </a:pPr>
                      <a:r>
                        <a:rPr lang="en-AU" sz="1400" baseline="0" dirty="0" smtClean="0"/>
                        <a:t>Baldness (men)</a:t>
                      </a:r>
                    </a:p>
                    <a:p>
                      <a:pPr marL="285750" indent="-285750">
                        <a:buFont typeface="Arial" panose="020B0604020202020204" pitchFamily="34" charset="0"/>
                        <a:buChar char="•"/>
                      </a:pPr>
                      <a:r>
                        <a:rPr lang="en-AU" sz="1400" baseline="0" dirty="0" smtClean="0"/>
                        <a:t>Decreased energy and strength</a:t>
                      </a:r>
                    </a:p>
                    <a:p>
                      <a:pPr marL="0" indent="0">
                        <a:buFont typeface="Arial" panose="020B0604020202020204" pitchFamily="34" charset="0"/>
                        <a:buNone/>
                      </a:pPr>
                      <a:endParaRPr lang="en-AU" sz="1400" dirty="0"/>
                    </a:p>
                  </a:txBody>
                  <a:tcPr marL="68580" marR="68580" marT="34290" marB="34290"/>
                </a:tc>
                <a:tc>
                  <a:txBody>
                    <a:bodyPr/>
                    <a:lstStyle/>
                    <a:p>
                      <a:r>
                        <a:rPr lang="en-AU" sz="1400" dirty="0" smtClean="0"/>
                        <a:t>Blood test to look</a:t>
                      </a:r>
                      <a:r>
                        <a:rPr lang="en-AU" sz="1400" baseline="0" dirty="0" smtClean="0"/>
                        <a:t> for abnormally low growth hormone levels.</a:t>
                      </a:r>
                      <a:endParaRPr lang="en-AU" sz="1400" dirty="0"/>
                    </a:p>
                  </a:txBody>
                  <a:tcPr marL="68580" marR="68580" marT="34290" marB="34290"/>
                </a:tc>
                <a:tc>
                  <a:txBody>
                    <a:bodyPr/>
                    <a:lstStyle/>
                    <a:p>
                      <a:r>
                        <a:rPr lang="en-AU" sz="1400" dirty="0" smtClean="0"/>
                        <a:t>Treatment</a:t>
                      </a:r>
                      <a:r>
                        <a:rPr lang="en-AU" sz="1400" baseline="0" dirty="0" smtClean="0"/>
                        <a:t> with injections of growth hormone.</a:t>
                      </a:r>
                    </a:p>
                    <a:p>
                      <a:pPr marL="285750" indent="-285750">
                        <a:buFont typeface="Arial" panose="020B0604020202020204" pitchFamily="34" charset="0"/>
                        <a:buChar char="•"/>
                      </a:pPr>
                      <a:r>
                        <a:rPr lang="en-AU" sz="1400" baseline="0" dirty="0" smtClean="0"/>
                        <a:t>Recombinant gene technology</a:t>
                      </a:r>
                    </a:p>
                    <a:p>
                      <a:pPr marL="285750" indent="-285750">
                        <a:buFont typeface="Arial" panose="020B0604020202020204" pitchFamily="34" charset="0"/>
                        <a:buChar char="•"/>
                      </a:pPr>
                      <a:r>
                        <a:rPr lang="en-AU" sz="1400" baseline="0" dirty="0" smtClean="0"/>
                        <a:t>Gene to produce growth hormone spliced into bacteria</a:t>
                      </a:r>
                    </a:p>
                    <a:p>
                      <a:pPr marL="285750" indent="-285750">
                        <a:buFont typeface="Arial" panose="020B0604020202020204" pitchFamily="34" charset="0"/>
                        <a:buChar char="•"/>
                      </a:pPr>
                      <a:r>
                        <a:rPr lang="en-AU" sz="1400" baseline="0" dirty="0" smtClean="0"/>
                        <a:t>Genetically engineered growth hormone produced by bacteria</a:t>
                      </a:r>
                    </a:p>
                    <a:p>
                      <a:pPr marL="0" indent="0">
                        <a:buFont typeface="Arial" panose="020B0604020202020204" pitchFamily="34" charset="0"/>
                        <a:buNone/>
                      </a:pPr>
                      <a:endParaRPr lang="en-AU" sz="1400" baseline="0" dirty="0" smtClean="0"/>
                    </a:p>
                  </a:txBody>
                  <a:tcPr marL="68580" marR="68580" marT="34290" marB="34290"/>
                </a:tc>
                <a:extLst>
                  <a:ext uri="{0D108BD9-81ED-4DB2-BD59-A6C34878D82A}">
                    <a16:rowId xmlns:a16="http://schemas.microsoft.com/office/drawing/2014/main" val="1749309958"/>
                  </a:ext>
                </a:extLst>
              </a:tr>
            </a:tbl>
          </a:graphicData>
        </a:graphic>
      </p:graphicFrame>
      <p:pic>
        <p:nvPicPr>
          <p:cNvPr id="5" name="Picture 4"/>
          <p:cNvPicPr>
            <a:picLocks noChangeAspect="1"/>
          </p:cNvPicPr>
          <p:nvPr/>
        </p:nvPicPr>
        <p:blipFill>
          <a:blip r:embed="rId2"/>
          <a:stretch>
            <a:fillRect/>
          </a:stretch>
        </p:blipFill>
        <p:spPr>
          <a:xfrm>
            <a:off x="6801293" y="4422661"/>
            <a:ext cx="1564481" cy="2028825"/>
          </a:xfrm>
          <a:prstGeom prst="rect">
            <a:avLst/>
          </a:prstGeom>
        </p:spPr>
      </p:pic>
    </p:spTree>
    <p:extLst>
      <p:ext uri="{BB962C8B-B14F-4D97-AF65-F5344CB8AC3E}">
        <p14:creationId xmlns:p14="http://schemas.microsoft.com/office/powerpoint/2010/main" val="4256315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526" y="213678"/>
            <a:ext cx="8229600" cy="634082"/>
          </a:xfrm>
        </p:spPr>
        <p:txBody>
          <a:bodyPr>
            <a:normAutofit/>
          </a:bodyPr>
          <a:lstStyle/>
          <a:p>
            <a:r>
              <a:rPr lang="en-AU" sz="3600" b="1" dirty="0" smtClean="0">
                <a:latin typeface="+mn-lt"/>
              </a:rPr>
              <a:t>Behavioural Causes of Disruption</a:t>
            </a:r>
            <a:endParaRPr lang="en-AU" sz="3600" b="1" dirty="0">
              <a:latin typeface="+mn-lt"/>
            </a:endParaRPr>
          </a:p>
        </p:txBody>
      </p:sp>
      <p:sp>
        <p:nvSpPr>
          <p:cNvPr id="3" name="Content Placeholder 2"/>
          <p:cNvSpPr>
            <a:spLocks noGrp="1"/>
          </p:cNvSpPr>
          <p:nvPr>
            <p:ph idx="1"/>
          </p:nvPr>
        </p:nvSpPr>
        <p:spPr>
          <a:xfrm>
            <a:off x="178525" y="1052737"/>
            <a:ext cx="11334205" cy="5073427"/>
          </a:xfrm>
        </p:spPr>
        <p:txBody>
          <a:bodyPr>
            <a:normAutofit/>
          </a:bodyPr>
          <a:lstStyle/>
          <a:p>
            <a:r>
              <a:rPr lang="en-AU" dirty="0"/>
              <a:t>Individual behaviours can be unhealthy and therefore disrupt homeostasis.</a:t>
            </a:r>
          </a:p>
          <a:p>
            <a:r>
              <a:rPr lang="en-AU" dirty="0"/>
              <a:t>For example:</a:t>
            </a:r>
          </a:p>
          <a:p>
            <a:pPr lvl="1"/>
            <a:r>
              <a:rPr lang="en-AU" dirty="0"/>
              <a:t>Drugs:  medicinal drugs assist with maintaining homeostasis, but non-prescription drugs </a:t>
            </a:r>
            <a:r>
              <a:rPr lang="en-AU" dirty="0" err="1" smtClean="0"/>
              <a:t>eg</a:t>
            </a:r>
            <a:r>
              <a:rPr lang="en-AU" dirty="0" smtClean="0"/>
              <a:t>. </a:t>
            </a:r>
            <a:r>
              <a:rPr lang="en-AU" dirty="0"/>
              <a:t>alcohol may disrupt homeostasis, often by interfering with neurotransmitters. </a:t>
            </a:r>
            <a:endParaRPr lang="en-AU" dirty="0" smtClean="0"/>
          </a:p>
          <a:p>
            <a:pPr marL="457200" lvl="1" indent="0">
              <a:buNone/>
            </a:pPr>
            <a:endParaRPr lang="en-AU" dirty="0"/>
          </a:p>
          <a:p>
            <a:pPr lvl="1"/>
            <a:r>
              <a:rPr lang="en-AU" dirty="0"/>
              <a:t>Excessive activity/exercise:  exercise is good for you, but excessive exercise can put undue strain on the body </a:t>
            </a:r>
            <a:r>
              <a:rPr lang="en-AU" dirty="0" err="1"/>
              <a:t>eg</a:t>
            </a:r>
            <a:r>
              <a:rPr lang="en-AU" dirty="0"/>
              <a:t> tendons and </a:t>
            </a:r>
            <a:r>
              <a:rPr lang="en-AU" dirty="0" smtClean="0"/>
              <a:t>joints.</a:t>
            </a:r>
          </a:p>
          <a:p>
            <a:pPr marL="457200" lvl="1" indent="0">
              <a:buNone/>
            </a:pPr>
            <a:endParaRPr lang="en-AU" dirty="0"/>
          </a:p>
          <a:p>
            <a:pPr lvl="1"/>
            <a:r>
              <a:rPr lang="en-AU" dirty="0"/>
              <a:t>Eating habits: these can contribute to lifestyle diseases, but can also contribute to malnutrition if intake is inadequate. </a:t>
            </a:r>
          </a:p>
        </p:txBody>
      </p:sp>
    </p:spTree>
    <p:extLst>
      <p:ext uri="{BB962C8B-B14F-4D97-AF65-F5344CB8AC3E}">
        <p14:creationId xmlns:p14="http://schemas.microsoft.com/office/powerpoint/2010/main" val="35705893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257" y="274638"/>
            <a:ext cx="9949543" cy="634082"/>
          </a:xfrm>
        </p:spPr>
        <p:txBody>
          <a:bodyPr>
            <a:normAutofit/>
          </a:bodyPr>
          <a:lstStyle/>
          <a:p>
            <a:r>
              <a:rPr lang="en-AU" sz="3600" b="1" dirty="0" smtClean="0">
                <a:latin typeface="+mn-lt"/>
              </a:rPr>
              <a:t>Disease Disrupts Homeostasis</a:t>
            </a:r>
            <a:endParaRPr lang="en-AU" sz="3600" b="1" dirty="0">
              <a:latin typeface="+mn-lt"/>
            </a:endParaRPr>
          </a:p>
        </p:txBody>
      </p:sp>
      <p:sp>
        <p:nvSpPr>
          <p:cNvPr id="3" name="Content Placeholder 2"/>
          <p:cNvSpPr>
            <a:spLocks noGrp="1"/>
          </p:cNvSpPr>
          <p:nvPr>
            <p:ph idx="1"/>
          </p:nvPr>
        </p:nvSpPr>
        <p:spPr>
          <a:xfrm>
            <a:off x="165463" y="1052737"/>
            <a:ext cx="11808823" cy="5073427"/>
          </a:xfrm>
        </p:spPr>
        <p:txBody>
          <a:bodyPr>
            <a:normAutofit/>
          </a:bodyPr>
          <a:lstStyle/>
          <a:p>
            <a:r>
              <a:rPr lang="en-AU" dirty="0"/>
              <a:t>Diseases disrupt homeostasis by interfering with functioning of the body. Some examples include:</a:t>
            </a:r>
          </a:p>
          <a:p>
            <a:pPr lvl="1"/>
            <a:r>
              <a:rPr lang="en-AU" b="1" dirty="0"/>
              <a:t>Emphysema</a:t>
            </a:r>
            <a:r>
              <a:rPr lang="en-AU" dirty="0"/>
              <a:t> – break down of alveoli – impacts on ability to maintain homeostatic levels of O</a:t>
            </a:r>
            <a:r>
              <a:rPr lang="en-AU" baseline="-25000" dirty="0"/>
              <a:t>2</a:t>
            </a:r>
            <a:r>
              <a:rPr lang="en-AU" dirty="0"/>
              <a:t> and CO</a:t>
            </a:r>
            <a:r>
              <a:rPr lang="en-AU" baseline="-25000" dirty="0"/>
              <a:t>2</a:t>
            </a:r>
            <a:r>
              <a:rPr lang="en-AU" dirty="0"/>
              <a:t>. </a:t>
            </a:r>
            <a:endParaRPr lang="en-AU" dirty="0" smtClean="0"/>
          </a:p>
          <a:p>
            <a:pPr marL="457200" lvl="1" indent="0">
              <a:buNone/>
            </a:pPr>
            <a:endParaRPr lang="en-AU" dirty="0"/>
          </a:p>
          <a:p>
            <a:pPr lvl="1"/>
            <a:r>
              <a:rPr lang="en-AU" b="1" dirty="0" smtClean="0"/>
              <a:t>Very High Fever </a:t>
            </a:r>
            <a:r>
              <a:rPr lang="en-AU" dirty="0"/>
              <a:t>– elevation in body temperature can impact ability to maintain chemical reactions required for life</a:t>
            </a:r>
            <a:r>
              <a:rPr lang="en-AU" dirty="0" smtClean="0"/>
              <a:t>.</a:t>
            </a:r>
          </a:p>
          <a:p>
            <a:pPr marL="457200" lvl="1" indent="0">
              <a:buNone/>
            </a:pPr>
            <a:endParaRPr lang="en-AU" dirty="0"/>
          </a:p>
          <a:p>
            <a:pPr lvl="1"/>
            <a:r>
              <a:rPr lang="en-AU" b="1" dirty="0"/>
              <a:t>High blood pressure </a:t>
            </a:r>
            <a:r>
              <a:rPr lang="en-AU" dirty="0"/>
              <a:t>– inability to bring blood pressure into homeostatic range can interfere with kidney function and also increases risk of heart attack and stroke.</a:t>
            </a:r>
          </a:p>
          <a:p>
            <a:pPr lvl="1"/>
            <a:endParaRPr lang="en-AU" dirty="0" smtClean="0"/>
          </a:p>
          <a:p>
            <a:pPr lvl="1"/>
            <a:r>
              <a:rPr lang="en-AU" b="1" dirty="0" smtClean="0"/>
              <a:t>Injury</a:t>
            </a:r>
            <a:r>
              <a:rPr lang="en-AU" dirty="0" smtClean="0"/>
              <a:t> </a:t>
            </a:r>
            <a:r>
              <a:rPr lang="en-AU" dirty="0"/>
              <a:t>– may cause blood loss, or allow infection entry, interfering with homeostasis.</a:t>
            </a:r>
          </a:p>
        </p:txBody>
      </p:sp>
    </p:spTree>
    <p:extLst>
      <p:ext uri="{BB962C8B-B14F-4D97-AF65-F5344CB8AC3E}">
        <p14:creationId xmlns:p14="http://schemas.microsoft.com/office/powerpoint/2010/main" val="31582973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653143"/>
            <a:ext cx="9144000" cy="1497874"/>
          </a:xfrm>
        </p:spPr>
        <p:txBody>
          <a:bodyPr>
            <a:noAutofit/>
          </a:bodyPr>
          <a:lstStyle/>
          <a:p>
            <a:r>
              <a:rPr lang="en-AU" sz="4000" b="1" dirty="0" smtClean="0"/>
              <a:t>Hormones and Recombinant DNA Technology - Review</a:t>
            </a:r>
            <a:endParaRPr lang="en-AU" sz="4000" b="1" dirty="0"/>
          </a:p>
        </p:txBody>
      </p:sp>
      <p:sp>
        <p:nvSpPr>
          <p:cNvPr id="3" name="Subtitle 2"/>
          <p:cNvSpPr>
            <a:spLocks noGrp="1"/>
          </p:cNvSpPr>
          <p:nvPr>
            <p:ph type="subTitle" idx="1"/>
          </p:nvPr>
        </p:nvSpPr>
        <p:spPr>
          <a:xfrm>
            <a:off x="1524000" y="5408022"/>
            <a:ext cx="9144000" cy="859971"/>
          </a:xfrm>
        </p:spPr>
        <p:txBody>
          <a:bodyPr/>
          <a:lstStyle/>
          <a:p>
            <a:r>
              <a:rPr lang="en-AU" dirty="0" err="1" smtClean="0">
                <a:solidFill>
                  <a:schemeClr val="bg1">
                    <a:lumMod val="50000"/>
                  </a:schemeClr>
                </a:solidFill>
              </a:rPr>
              <a:t>Ch</a:t>
            </a:r>
            <a:r>
              <a:rPr lang="en-AU" dirty="0" smtClean="0">
                <a:solidFill>
                  <a:schemeClr val="bg1">
                    <a:lumMod val="50000"/>
                  </a:schemeClr>
                </a:solidFill>
              </a:rPr>
              <a:t> 2 HP, </a:t>
            </a:r>
            <a:r>
              <a:rPr lang="en-AU" dirty="0" err="1" smtClean="0">
                <a:solidFill>
                  <a:schemeClr val="bg1">
                    <a:lumMod val="50000"/>
                  </a:schemeClr>
                </a:solidFill>
              </a:rPr>
              <a:t>Ch</a:t>
            </a:r>
            <a:r>
              <a:rPr lang="en-AU" dirty="0" smtClean="0">
                <a:solidFill>
                  <a:schemeClr val="bg1">
                    <a:lumMod val="50000"/>
                  </a:schemeClr>
                </a:solidFill>
              </a:rPr>
              <a:t> </a:t>
            </a:r>
            <a:r>
              <a:rPr lang="en-AU" dirty="0">
                <a:solidFill>
                  <a:schemeClr val="bg1">
                    <a:lumMod val="50000"/>
                  </a:schemeClr>
                </a:solidFill>
              </a:rPr>
              <a:t>8</a:t>
            </a:r>
            <a:r>
              <a:rPr lang="en-AU" dirty="0" smtClean="0">
                <a:solidFill>
                  <a:schemeClr val="bg1">
                    <a:lumMod val="50000"/>
                  </a:schemeClr>
                </a:solidFill>
              </a:rPr>
              <a:t> HP</a:t>
            </a:r>
            <a:endParaRPr lang="en-AU" dirty="0">
              <a:solidFill>
                <a:schemeClr val="bg1">
                  <a:lumMod val="50000"/>
                </a:schemeClr>
              </a:solidFill>
            </a:endParaRPr>
          </a:p>
        </p:txBody>
      </p:sp>
      <p:pic>
        <p:nvPicPr>
          <p:cNvPr id="6" name="Picture 5"/>
          <p:cNvPicPr>
            <a:picLocks noChangeAspect="1"/>
          </p:cNvPicPr>
          <p:nvPr/>
        </p:nvPicPr>
        <p:blipFill>
          <a:blip r:embed="rId2"/>
          <a:stretch>
            <a:fillRect/>
          </a:stretch>
        </p:blipFill>
        <p:spPr>
          <a:xfrm>
            <a:off x="4701131" y="2411185"/>
            <a:ext cx="2918869" cy="2650649"/>
          </a:xfrm>
          <a:prstGeom prst="rect">
            <a:avLst/>
          </a:prstGeom>
        </p:spPr>
      </p:pic>
    </p:spTree>
    <p:extLst>
      <p:ext uri="{BB962C8B-B14F-4D97-AF65-F5344CB8AC3E}">
        <p14:creationId xmlns:p14="http://schemas.microsoft.com/office/powerpoint/2010/main" val="42456378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05404" y="260751"/>
            <a:ext cx="7772400" cy="680269"/>
          </a:xfrm>
        </p:spPr>
        <p:txBody>
          <a:bodyPr>
            <a:normAutofit fontScale="90000"/>
          </a:bodyPr>
          <a:lstStyle/>
          <a:p>
            <a:r>
              <a:rPr lang="en-AU" dirty="0" smtClean="0"/>
              <a:t>Disruptions to Homeostasis</a:t>
            </a:r>
            <a:endParaRPr lang="en-AU" dirty="0"/>
          </a:p>
        </p:txBody>
      </p:sp>
      <p:sp>
        <p:nvSpPr>
          <p:cNvPr id="3" name="TextBox 2"/>
          <p:cNvSpPr txBox="1"/>
          <p:nvPr/>
        </p:nvSpPr>
        <p:spPr>
          <a:xfrm>
            <a:off x="3579222" y="6201572"/>
            <a:ext cx="4537166" cy="369332"/>
          </a:xfrm>
          <a:prstGeom prst="rect">
            <a:avLst/>
          </a:prstGeom>
          <a:noFill/>
        </p:spPr>
        <p:txBody>
          <a:bodyPr wrap="square" rtlCol="0">
            <a:spAutoFit/>
          </a:bodyPr>
          <a:lstStyle/>
          <a:p>
            <a:r>
              <a:rPr lang="en-AU" dirty="0" smtClean="0">
                <a:solidFill>
                  <a:schemeClr val="bg1">
                    <a:lumMod val="50000"/>
                  </a:schemeClr>
                </a:solidFill>
              </a:rPr>
              <a:t>Review from several different chapters of </a:t>
            </a:r>
            <a:r>
              <a:rPr lang="en-AU" i="1" dirty="0" smtClean="0">
                <a:solidFill>
                  <a:schemeClr val="bg1">
                    <a:lumMod val="50000"/>
                  </a:schemeClr>
                </a:solidFill>
              </a:rPr>
              <a:t>HP</a:t>
            </a:r>
            <a:endParaRPr lang="en-AU" dirty="0">
              <a:solidFill>
                <a:schemeClr val="bg1">
                  <a:lumMod val="50000"/>
                </a:schemeClr>
              </a:solidFill>
            </a:endParaRPr>
          </a:p>
        </p:txBody>
      </p:sp>
      <p:pic>
        <p:nvPicPr>
          <p:cNvPr id="4" name="Picture 3"/>
          <p:cNvPicPr>
            <a:picLocks noChangeAspect="1"/>
          </p:cNvPicPr>
          <p:nvPr/>
        </p:nvPicPr>
        <p:blipFill>
          <a:blip r:embed="rId2"/>
          <a:stretch>
            <a:fillRect/>
          </a:stretch>
        </p:blipFill>
        <p:spPr>
          <a:xfrm>
            <a:off x="3442472" y="1210486"/>
            <a:ext cx="4525870" cy="4381486"/>
          </a:xfrm>
          <a:prstGeom prst="rect">
            <a:avLst/>
          </a:prstGeom>
        </p:spPr>
      </p:pic>
    </p:spTree>
    <p:extLst>
      <p:ext uri="{BB962C8B-B14F-4D97-AF65-F5344CB8AC3E}">
        <p14:creationId xmlns:p14="http://schemas.microsoft.com/office/powerpoint/2010/main" val="977836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93115"/>
          </a:xfrm>
        </p:spPr>
        <p:txBody>
          <a:bodyPr>
            <a:normAutofit/>
          </a:bodyPr>
          <a:lstStyle/>
          <a:p>
            <a:r>
              <a:rPr lang="en-AU" sz="4000" b="1" dirty="0" smtClean="0"/>
              <a:t>Recombinant DNA Technology</a:t>
            </a:r>
            <a:endParaRPr lang="en-AU" sz="4000" b="1" dirty="0"/>
          </a:p>
        </p:txBody>
      </p:sp>
      <p:sp>
        <p:nvSpPr>
          <p:cNvPr id="3" name="Content Placeholder 2"/>
          <p:cNvSpPr>
            <a:spLocks noGrp="1"/>
          </p:cNvSpPr>
          <p:nvPr>
            <p:ph idx="1"/>
          </p:nvPr>
        </p:nvSpPr>
        <p:spPr>
          <a:xfrm>
            <a:off x="838200" y="1410789"/>
            <a:ext cx="10515600" cy="4766174"/>
          </a:xfrm>
        </p:spPr>
        <p:txBody>
          <a:bodyPr>
            <a:normAutofit/>
          </a:bodyPr>
          <a:lstStyle/>
          <a:p>
            <a:r>
              <a:rPr lang="en-AU" sz="2400" dirty="0" smtClean="0"/>
              <a:t>Process of splicing DNA from one organism into another organism</a:t>
            </a:r>
          </a:p>
          <a:p>
            <a:r>
              <a:rPr lang="en-AU" sz="2400" dirty="0" smtClean="0"/>
              <a:t>Variety of uses.  </a:t>
            </a:r>
            <a:endParaRPr lang="en-AU" sz="2400" dirty="0"/>
          </a:p>
          <a:p>
            <a:r>
              <a:rPr lang="en-AU" sz="2400" dirty="0" smtClean="0"/>
              <a:t>Endocrine System uses of recombinant DNA Technology:</a:t>
            </a:r>
          </a:p>
          <a:p>
            <a:pPr lvl="1"/>
            <a:r>
              <a:rPr lang="en-AU" sz="2000" dirty="0" smtClean="0"/>
              <a:t>Synthetic Insulin</a:t>
            </a:r>
          </a:p>
          <a:p>
            <a:pPr lvl="1"/>
            <a:r>
              <a:rPr lang="en-AU" sz="2000" dirty="0" smtClean="0"/>
              <a:t>Synthetic Growth Hormone</a:t>
            </a:r>
          </a:p>
          <a:p>
            <a:pPr marL="0" indent="0">
              <a:buNone/>
            </a:pPr>
            <a:endParaRPr lang="en-AU" sz="2400" dirty="0" smtClean="0"/>
          </a:p>
        </p:txBody>
      </p:sp>
    </p:spTree>
    <p:extLst>
      <p:ext uri="{BB962C8B-B14F-4D97-AF65-F5344CB8AC3E}">
        <p14:creationId xmlns:p14="http://schemas.microsoft.com/office/powerpoint/2010/main" val="34983437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241301"/>
            <a:ext cx="11163300" cy="711200"/>
          </a:xfrm>
        </p:spPr>
        <p:txBody>
          <a:bodyPr>
            <a:normAutofit/>
          </a:bodyPr>
          <a:lstStyle/>
          <a:p>
            <a:r>
              <a:rPr lang="en-AU" sz="3600" b="1" dirty="0" smtClean="0">
                <a:latin typeface="+mn-lt"/>
              </a:rPr>
              <a:t>Putting a gene from one organism into another organism</a:t>
            </a:r>
            <a:endParaRPr lang="en-AU" sz="3600" b="1" dirty="0">
              <a:latin typeface="+mn-lt"/>
            </a:endParaRPr>
          </a:p>
        </p:txBody>
      </p:sp>
      <p:sp>
        <p:nvSpPr>
          <p:cNvPr id="3" name="Content Placeholder 2"/>
          <p:cNvSpPr>
            <a:spLocks noGrp="1"/>
          </p:cNvSpPr>
          <p:nvPr>
            <p:ph idx="1"/>
          </p:nvPr>
        </p:nvSpPr>
        <p:spPr>
          <a:xfrm>
            <a:off x="295274" y="1063625"/>
            <a:ext cx="11553825" cy="5499100"/>
          </a:xfrm>
        </p:spPr>
        <p:txBody>
          <a:bodyPr>
            <a:normAutofit/>
          </a:bodyPr>
          <a:lstStyle/>
          <a:p>
            <a:r>
              <a:rPr lang="en-AU" sz="2000" dirty="0" smtClean="0"/>
              <a:t>Technology is available to put a gene from one organism into a totally different organism! </a:t>
            </a:r>
          </a:p>
          <a:p>
            <a:r>
              <a:rPr lang="en-AU" sz="2000" dirty="0" smtClean="0"/>
              <a:t>For example, scientists can put the insulin gene from a human cell into a bacterium, so that the bacterium produces the hormone insulin, which can then be extracted, refined and used to treat diabetes mellitus. </a:t>
            </a:r>
          </a:p>
          <a:p>
            <a:r>
              <a:rPr lang="en-AU" sz="2000" dirty="0" smtClean="0"/>
              <a:t>This involves:</a:t>
            </a:r>
            <a:endParaRPr lang="en-AU" sz="1600" dirty="0"/>
          </a:p>
          <a:p>
            <a:pPr lvl="2">
              <a:buFont typeface="Wingdings" panose="05000000000000000000" pitchFamily="2" charset="2"/>
              <a:buChar char="ü"/>
            </a:pPr>
            <a:r>
              <a:rPr lang="en-AU" dirty="0" smtClean="0"/>
              <a:t>Isolating (cutting out) the insulin gene from a healthy human cell, using a </a:t>
            </a:r>
            <a:r>
              <a:rPr lang="en-AU" i="1" dirty="0" smtClean="0"/>
              <a:t>restriction enzyme.</a:t>
            </a:r>
          </a:p>
          <a:p>
            <a:pPr lvl="2">
              <a:buFont typeface="Wingdings" panose="05000000000000000000" pitchFamily="2" charset="2"/>
              <a:buChar char="ü"/>
            </a:pPr>
            <a:r>
              <a:rPr lang="en-AU" dirty="0" smtClean="0"/>
              <a:t>Treating a piece of bacterial DNA with the same </a:t>
            </a:r>
            <a:r>
              <a:rPr lang="en-AU" i="1" dirty="0" smtClean="0"/>
              <a:t>restriction enzyme.</a:t>
            </a:r>
          </a:p>
          <a:p>
            <a:pPr lvl="2">
              <a:buFont typeface="Wingdings" panose="05000000000000000000" pitchFamily="2" charset="2"/>
              <a:buChar char="ü"/>
            </a:pPr>
            <a:r>
              <a:rPr lang="en-AU" dirty="0" smtClean="0"/>
              <a:t>Splicing the human insulin gene into the bacterial DNA.</a:t>
            </a:r>
          </a:p>
          <a:p>
            <a:pPr lvl="2">
              <a:buFont typeface="Wingdings" panose="05000000000000000000" pitchFamily="2" charset="2"/>
              <a:buChar char="ü"/>
            </a:pPr>
            <a:r>
              <a:rPr lang="en-AU" dirty="0" smtClean="0"/>
              <a:t>Sticking the spliced pieces together with the enzyme </a:t>
            </a:r>
            <a:r>
              <a:rPr lang="en-AU" i="1" dirty="0" smtClean="0"/>
              <a:t>DNA Ligase.</a:t>
            </a:r>
          </a:p>
          <a:p>
            <a:pPr lvl="2">
              <a:buFont typeface="Wingdings" panose="05000000000000000000" pitchFamily="2" charset="2"/>
              <a:buChar char="ü"/>
            </a:pPr>
            <a:r>
              <a:rPr lang="en-AU" dirty="0" smtClean="0"/>
              <a:t>Putting the bacterial DNA back into the bacterium.</a:t>
            </a:r>
          </a:p>
        </p:txBody>
      </p:sp>
      <p:pic>
        <p:nvPicPr>
          <p:cNvPr id="4" name="Picture 3"/>
          <p:cNvPicPr>
            <a:picLocks noChangeAspect="1"/>
          </p:cNvPicPr>
          <p:nvPr/>
        </p:nvPicPr>
        <p:blipFill>
          <a:blip r:embed="rId2"/>
          <a:stretch>
            <a:fillRect/>
          </a:stretch>
        </p:blipFill>
        <p:spPr>
          <a:xfrm>
            <a:off x="6848475" y="3888838"/>
            <a:ext cx="5231994" cy="2873912"/>
          </a:xfrm>
          <a:prstGeom prst="rect">
            <a:avLst/>
          </a:prstGeom>
          <a:ln w="19050">
            <a:solidFill>
              <a:schemeClr val="accent1"/>
            </a:solidFill>
          </a:ln>
        </p:spPr>
      </p:pic>
    </p:spTree>
    <p:extLst>
      <p:ext uri="{BB962C8B-B14F-4D97-AF65-F5344CB8AC3E}">
        <p14:creationId xmlns:p14="http://schemas.microsoft.com/office/powerpoint/2010/main" val="20573063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075" y="165100"/>
            <a:ext cx="10515600" cy="701675"/>
          </a:xfrm>
        </p:spPr>
        <p:txBody>
          <a:bodyPr>
            <a:normAutofit/>
          </a:bodyPr>
          <a:lstStyle/>
          <a:p>
            <a:r>
              <a:rPr lang="en-AU" sz="3600" b="1" dirty="0" smtClean="0">
                <a:latin typeface="+mn-lt"/>
              </a:rPr>
              <a:t>Splicing human genes into bacteria</a:t>
            </a:r>
            <a:endParaRPr lang="en-AU" sz="3600" b="1" dirty="0">
              <a:latin typeface="+mn-lt"/>
            </a:endParaRPr>
          </a:p>
        </p:txBody>
      </p:sp>
      <p:sp>
        <p:nvSpPr>
          <p:cNvPr id="3" name="Content Placeholder 2"/>
          <p:cNvSpPr>
            <a:spLocks noGrp="1"/>
          </p:cNvSpPr>
          <p:nvPr>
            <p:ph idx="1"/>
          </p:nvPr>
        </p:nvSpPr>
        <p:spPr>
          <a:xfrm>
            <a:off x="304799" y="987424"/>
            <a:ext cx="11420475" cy="5432425"/>
          </a:xfrm>
        </p:spPr>
        <p:txBody>
          <a:bodyPr>
            <a:normAutofit/>
          </a:bodyPr>
          <a:lstStyle/>
          <a:p>
            <a:r>
              <a:rPr lang="en-AU" sz="2000" dirty="0" smtClean="0"/>
              <a:t>Bacteria have long strands of DNA, but also have smaller, circular strands of DNA in their cytoplasm.  </a:t>
            </a:r>
            <a:endParaRPr lang="en-AU" sz="2000" dirty="0"/>
          </a:p>
          <a:p>
            <a:r>
              <a:rPr lang="en-AU" sz="2000" dirty="0" smtClean="0"/>
              <a:t>These small, circular strands of DNA are called </a:t>
            </a:r>
            <a:r>
              <a:rPr lang="en-AU" sz="2000" i="1" dirty="0" smtClean="0"/>
              <a:t>plasmids.</a:t>
            </a:r>
          </a:p>
          <a:p>
            <a:endParaRPr lang="en-AU" sz="2000" i="1" dirty="0"/>
          </a:p>
          <a:p>
            <a:pPr marL="0" indent="0">
              <a:buNone/>
            </a:pPr>
            <a:endParaRPr lang="en-AU" sz="2000" i="1" dirty="0" smtClean="0"/>
          </a:p>
          <a:p>
            <a:pPr marL="0" indent="0">
              <a:buNone/>
            </a:pPr>
            <a:endParaRPr lang="en-AU" sz="2000" i="1" dirty="0" smtClean="0"/>
          </a:p>
          <a:p>
            <a:r>
              <a:rPr lang="en-AU" sz="2000" i="1" dirty="0" smtClean="0"/>
              <a:t>Plasmids</a:t>
            </a:r>
            <a:r>
              <a:rPr lang="en-AU" sz="2000" dirty="0" smtClean="0"/>
              <a:t> are removed from bacteria and treated with the same restriction enzymes used to isolate human genes, so the human gene can be spliced into the plasmid.</a:t>
            </a:r>
          </a:p>
          <a:p>
            <a:pPr marL="0" indent="0">
              <a:buNone/>
            </a:pPr>
            <a:endParaRPr lang="en-AU" sz="2000" dirty="0" smtClean="0"/>
          </a:p>
          <a:p>
            <a:pPr>
              <a:lnSpc>
                <a:spcPct val="100000"/>
              </a:lnSpc>
              <a:spcBef>
                <a:spcPts val="0"/>
              </a:spcBef>
            </a:pPr>
            <a:r>
              <a:rPr lang="en-AU" sz="2000" dirty="0" smtClean="0"/>
              <a:t>The plasmid (now containing a human gene, </a:t>
            </a:r>
            <a:r>
              <a:rPr lang="en-AU" sz="2000" dirty="0" err="1" smtClean="0"/>
              <a:t>eg</a:t>
            </a:r>
            <a:r>
              <a:rPr lang="en-AU" sz="2000" dirty="0" smtClean="0"/>
              <a:t> for insulin) </a:t>
            </a:r>
          </a:p>
          <a:p>
            <a:pPr marL="0" indent="0">
              <a:lnSpc>
                <a:spcPct val="100000"/>
              </a:lnSpc>
              <a:spcBef>
                <a:spcPts val="0"/>
              </a:spcBef>
              <a:buNone/>
            </a:pPr>
            <a:r>
              <a:rPr lang="en-AU" sz="2000" dirty="0"/>
              <a:t> </a:t>
            </a:r>
            <a:r>
              <a:rPr lang="en-AU" sz="2000" dirty="0" smtClean="0"/>
              <a:t>   is a </a:t>
            </a:r>
            <a:r>
              <a:rPr lang="en-AU" sz="2000" i="1" dirty="0" smtClean="0"/>
              <a:t>vector</a:t>
            </a:r>
            <a:r>
              <a:rPr lang="en-AU" sz="2000" dirty="0" smtClean="0"/>
              <a:t> (carrier) that transports the human gene.</a:t>
            </a:r>
          </a:p>
          <a:p>
            <a:pPr marL="0" indent="0">
              <a:lnSpc>
                <a:spcPct val="100000"/>
              </a:lnSpc>
              <a:spcBef>
                <a:spcPts val="0"/>
              </a:spcBef>
              <a:buNone/>
            </a:pPr>
            <a:endParaRPr lang="en-AU" sz="2000" dirty="0" smtClean="0"/>
          </a:p>
          <a:p>
            <a:r>
              <a:rPr lang="en-AU" sz="2000" dirty="0" smtClean="0"/>
              <a:t>The plasmid is placed into a new bacterium, so that bacterium will carry the human gene.  If it is carrying the human insulin gene, it will produce the hormone insulin!</a:t>
            </a:r>
            <a:endParaRPr lang="en-AU" sz="2000" dirty="0"/>
          </a:p>
        </p:txBody>
      </p:sp>
      <p:pic>
        <p:nvPicPr>
          <p:cNvPr id="1028" name="Picture 4" descr="Image result for bacteria with plasm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00" y="1405917"/>
            <a:ext cx="1746250" cy="139284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bacteria with plasmi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2026" y="3446461"/>
            <a:ext cx="2867024" cy="131601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5781675" y="5615000"/>
            <a:ext cx="4838700" cy="1104900"/>
          </a:xfrm>
          <a:prstGeom prst="rect">
            <a:avLst/>
          </a:prstGeom>
        </p:spPr>
      </p:pic>
    </p:spTree>
    <p:extLst>
      <p:ext uri="{BB962C8B-B14F-4D97-AF65-F5344CB8AC3E}">
        <p14:creationId xmlns:p14="http://schemas.microsoft.com/office/powerpoint/2010/main" val="16506849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050" y="325139"/>
            <a:ext cx="11026690" cy="62471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437251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5724" y="90623"/>
            <a:ext cx="6736493" cy="3700327"/>
          </a:xfrm>
          <a:prstGeom prst="rect">
            <a:avLst/>
          </a:prstGeom>
          <a:ln w="19050">
            <a:solidFill>
              <a:schemeClr val="accent1"/>
            </a:solidFill>
          </a:ln>
        </p:spPr>
      </p:pic>
      <p:pic>
        <p:nvPicPr>
          <p:cNvPr id="7" name="Picture 6"/>
          <p:cNvPicPr>
            <a:picLocks noChangeAspect="1"/>
          </p:cNvPicPr>
          <p:nvPr/>
        </p:nvPicPr>
        <p:blipFill>
          <a:blip r:embed="rId3"/>
          <a:stretch>
            <a:fillRect/>
          </a:stretch>
        </p:blipFill>
        <p:spPr>
          <a:xfrm>
            <a:off x="85725" y="3919984"/>
            <a:ext cx="6736492" cy="2938016"/>
          </a:xfrm>
          <a:prstGeom prst="rect">
            <a:avLst/>
          </a:prstGeom>
        </p:spPr>
      </p:pic>
      <p:sp>
        <p:nvSpPr>
          <p:cNvPr id="8" name="TextBox 7"/>
          <p:cNvSpPr txBox="1"/>
          <p:nvPr/>
        </p:nvSpPr>
        <p:spPr>
          <a:xfrm>
            <a:off x="6934200" y="176348"/>
            <a:ext cx="5114925" cy="6771084"/>
          </a:xfrm>
          <a:prstGeom prst="rect">
            <a:avLst/>
          </a:prstGeom>
          <a:noFill/>
        </p:spPr>
        <p:txBody>
          <a:bodyPr wrap="square" rtlCol="0">
            <a:spAutoFit/>
          </a:bodyPr>
          <a:lstStyle/>
          <a:p>
            <a:r>
              <a:rPr lang="en-AU" sz="1400" dirty="0" smtClean="0"/>
              <a:t>1:  The base sequence coding for insulin production (the insulin   </a:t>
            </a:r>
          </a:p>
          <a:p>
            <a:r>
              <a:rPr lang="en-AU" sz="1400" dirty="0"/>
              <a:t> </a:t>
            </a:r>
            <a:r>
              <a:rPr lang="en-AU" sz="1400" dirty="0" smtClean="0"/>
              <a:t>     gene) is isolated from a healthy human cell.</a:t>
            </a:r>
          </a:p>
          <a:p>
            <a:endParaRPr lang="en-AU" sz="1400" dirty="0"/>
          </a:p>
          <a:p>
            <a:r>
              <a:rPr lang="en-AU" sz="1400" dirty="0" smtClean="0"/>
              <a:t>2:   The base sequence on either side of the gene is treated with a    </a:t>
            </a:r>
          </a:p>
          <a:p>
            <a:r>
              <a:rPr lang="en-AU" sz="1400" i="1" dirty="0"/>
              <a:t> </a:t>
            </a:r>
            <a:r>
              <a:rPr lang="en-AU" sz="1400" i="1" dirty="0" smtClean="0"/>
              <a:t>      restriction enzyme</a:t>
            </a:r>
            <a:r>
              <a:rPr lang="en-AU" sz="1400" dirty="0" smtClean="0"/>
              <a:t> that cuts the base sequence, leaving a   </a:t>
            </a:r>
          </a:p>
          <a:p>
            <a:r>
              <a:rPr lang="en-AU" sz="1400" i="1" dirty="0"/>
              <a:t> </a:t>
            </a:r>
            <a:r>
              <a:rPr lang="en-AU" sz="1400" i="1" dirty="0" smtClean="0"/>
              <a:t>     staggered cut</a:t>
            </a:r>
            <a:r>
              <a:rPr lang="en-AU" sz="1400" dirty="0" smtClean="0"/>
              <a:t> with </a:t>
            </a:r>
            <a:r>
              <a:rPr lang="en-AU" sz="1400" i="1" dirty="0" smtClean="0"/>
              <a:t>sticky ends.</a:t>
            </a:r>
          </a:p>
          <a:p>
            <a:endParaRPr lang="en-AU" sz="1400" i="1" dirty="0"/>
          </a:p>
          <a:p>
            <a:r>
              <a:rPr lang="en-AU" sz="1400" dirty="0" smtClean="0"/>
              <a:t>3:  A </a:t>
            </a:r>
            <a:r>
              <a:rPr lang="en-AU" sz="1400" i="1" dirty="0" smtClean="0"/>
              <a:t>plasmid</a:t>
            </a:r>
            <a:r>
              <a:rPr lang="en-AU" sz="1400" dirty="0" smtClean="0"/>
              <a:t> is isolated from a bacterial cell.</a:t>
            </a:r>
          </a:p>
          <a:p>
            <a:endParaRPr lang="en-AU" sz="1400" dirty="0"/>
          </a:p>
          <a:p>
            <a:r>
              <a:rPr lang="en-AU" sz="1400" dirty="0" smtClean="0"/>
              <a:t>4:  The plasmid is treated with the </a:t>
            </a:r>
            <a:r>
              <a:rPr lang="en-AU" sz="1400" i="1" dirty="0" smtClean="0"/>
              <a:t>same</a:t>
            </a:r>
            <a:r>
              <a:rPr lang="en-AU" sz="1400" dirty="0" smtClean="0"/>
              <a:t> restriction enzyme that   </a:t>
            </a:r>
          </a:p>
          <a:p>
            <a:r>
              <a:rPr lang="en-AU" sz="1400" dirty="0"/>
              <a:t> </a:t>
            </a:r>
            <a:r>
              <a:rPr lang="en-AU" sz="1400" dirty="0" smtClean="0"/>
              <a:t>     was used on the insulin gene so that it has the </a:t>
            </a:r>
            <a:r>
              <a:rPr lang="en-AU" sz="1400" i="1" dirty="0" smtClean="0"/>
              <a:t>same</a:t>
            </a:r>
            <a:r>
              <a:rPr lang="en-AU" sz="1400" dirty="0" smtClean="0"/>
              <a:t> staggered   </a:t>
            </a:r>
          </a:p>
          <a:p>
            <a:r>
              <a:rPr lang="en-AU" sz="1400" dirty="0"/>
              <a:t> </a:t>
            </a:r>
            <a:r>
              <a:rPr lang="en-AU" sz="1400" dirty="0" smtClean="0"/>
              <a:t>     cut and the </a:t>
            </a:r>
            <a:r>
              <a:rPr lang="en-AU" sz="1400" i="1" dirty="0" smtClean="0"/>
              <a:t>same</a:t>
            </a:r>
            <a:r>
              <a:rPr lang="en-AU" sz="1400" dirty="0" smtClean="0"/>
              <a:t> sticky ends.</a:t>
            </a:r>
          </a:p>
          <a:p>
            <a:endParaRPr lang="en-AU" sz="1400" dirty="0"/>
          </a:p>
          <a:p>
            <a:r>
              <a:rPr lang="en-AU" sz="1400" dirty="0" smtClean="0"/>
              <a:t>5:  The human insulin gene is then inserted into the bacterial   </a:t>
            </a:r>
          </a:p>
          <a:p>
            <a:r>
              <a:rPr lang="en-AU" sz="1400" dirty="0"/>
              <a:t> </a:t>
            </a:r>
            <a:r>
              <a:rPr lang="en-AU" sz="1400" dirty="0" smtClean="0"/>
              <a:t>     plasmid, which fits because the plasmid and the gene have the  </a:t>
            </a:r>
          </a:p>
          <a:p>
            <a:r>
              <a:rPr lang="en-AU" sz="1400" dirty="0"/>
              <a:t> </a:t>
            </a:r>
            <a:r>
              <a:rPr lang="en-AU" sz="1400" dirty="0" smtClean="0"/>
              <a:t>     same staggered cut and sticky ends. The plasmid and insulin   </a:t>
            </a:r>
          </a:p>
          <a:p>
            <a:r>
              <a:rPr lang="en-AU" sz="1400" dirty="0"/>
              <a:t> </a:t>
            </a:r>
            <a:r>
              <a:rPr lang="en-AU" sz="1400" dirty="0" smtClean="0"/>
              <a:t>     gene are stuck together using the enzyme </a:t>
            </a:r>
            <a:r>
              <a:rPr lang="en-AU" sz="1400" i="1" dirty="0" smtClean="0"/>
              <a:t>DNA Ligase.</a:t>
            </a:r>
          </a:p>
          <a:p>
            <a:endParaRPr lang="en-AU" sz="1400" i="1" dirty="0"/>
          </a:p>
          <a:p>
            <a:r>
              <a:rPr lang="en-AU" sz="1400" dirty="0" smtClean="0"/>
              <a:t>6:  The recombinant plasmid acts as a </a:t>
            </a:r>
            <a:r>
              <a:rPr lang="en-AU" sz="1400" i="1" dirty="0" smtClean="0"/>
              <a:t>vector</a:t>
            </a:r>
            <a:r>
              <a:rPr lang="en-AU" sz="1400" dirty="0" smtClean="0"/>
              <a:t> (carrier) of the human  </a:t>
            </a:r>
          </a:p>
          <a:p>
            <a:r>
              <a:rPr lang="en-AU" sz="1400" dirty="0"/>
              <a:t> </a:t>
            </a:r>
            <a:r>
              <a:rPr lang="en-AU" sz="1400" dirty="0" smtClean="0"/>
              <a:t>     insulin gene.  It is inserted into a new bacterium, creating a </a:t>
            </a:r>
          </a:p>
          <a:p>
            <a:r>
              <a:rPr lang="en-AU" sz="1400" i="1" dirty="0"/>
              <a:t> </a:t>
            </a:r>
            <a:r>
              <a:rPr lang="en-AU" sz="1400" i="1" dirty="0" smtClean="0"/>
              <a:t>     transgenic</a:t>
            </a:r>
            <a:r>
              <a:rPr lang="en-AU" sz="1400" dirty="0" smtClean="0"/>
              <a:t> bacterium that contains the gene for human insulin. </a:t>
            </a:r>
          </a:p>
          <a:p>
            <a:r>
              <a:rPr lang="en-AU" sz="1400" dirty="0"/>
              <a:t> </a:t>
            </a:r>
            <a:r>
              <a:rPr lang="en-AU" sz="1400" dirty="0" smtClean="0"/>
              <a:t>     Because it contains the gene for human insulin, the bacterium   </a:t>
            </a:r>
          </a:p>
          <a:p>
            <a:r>
              <a:rPr lang="en-AU" sz="1400" dirty="0"/>
              <a:t> </a:t>
            </a:r>
            <a:r>
              <a:rPr lang="en-AU" sz="1400" dirty="0" smtClean="0"/>
              <a:t>     can now produce human insulin hormone. </a:t>
            </a:r>
          </a:p>
          <a:p>
            <a:pPr marL="342900" indent="-342900">
              <a:buAutoNum type="arabicPeriod" startAt="6"/>
            </a:pPr>
            <a:endParaRPr lang="en-AU" sz="1400" dirty="0"/>
          </a:p>
          <a:p>
            <a:r>
              <a:rPr lang="en-AU" sz="1400" dirty="0" smtClean="0"/>
              <a:t>7:   The transgenic bacterium is grown in culture, where it  </a:t>
            </a:r>
          </a:p>
          <a:p>
            <a:r>
              <a:rPr lang="en-AU" sz="1400" dirty="0"/>
              <a:t> </a:t>
            </a:r>
            <a:r>
              <a:rPr lang="en-AU" sz="1400" dirty="0" smtClean="0"/>
              <a:t>      reproduces until there is a large number of bacteria, all  </a:t>
            </a:r>
          </a:p>
          <a:p>
            <a:r>
              <a:rPr lang="en-AU" sz="1400" dirty="0"/>
              <a:t> </a:t>
            </a:r>
            <a:r>
              <a:rPr lang="en-AU" sz="1400" dirty="0" smtClean="0"/>
              <a:t>      producing the human insulin hormone.  </a:t>
            </a:r>
          </a:p>
          <a:p>
            <a:pPr marL="342900" indent="-342900">
              <a:buAutoNum type="arabicPeriod" startAt="6"/>
            </a:pPr>
            <a:endParaRPr lang="en-AU" sz="1400" dirty="0"/>
          </a:p>
          <a:p>
            <a:r>
              <a:rPr lang="en-AU" sz="1400" dirty="0" smtClean="0"/>
              <a:t>8:   The bacterial culture is processed to extract the hormone insulin </a:t>
            </a:r>
          </a:p>
          <a:p>
            <a:r>
              <a:rPr lang="en-AU" sz="1400" dirty="0"/>
              <a:t> </a:t>
            </a:r>
            <a:r>
              <a:rPr lang="en-AU" sz="1400" dirty="0" smtClean="0"/>
              <a:t>      that the bacteria have produced and it is refined for human use, </a:t>
            </a:r>
          </a:p>
          <a:p>
            <a:r>
              <a:rPr lang="en-AU" sz="1400" dirty="0"/>
              <a:t> </a:t>
            </a:r>
            <a:r>
              <a:rPr lang="en-AU" sz="1400" dirty="0" smtClean="0"/>
              <a:t>      to treat Type I diabetes.</a:t>
            </a:r>
          </a:p>
        </p:txBody>
      </p:sp>
    </p:spTree>
    <p:extLst>
      <p:ext uri="{BB962C8B-B14F-4D97-AF65-F5344CB8AC3E}">
        <p14:creationId xmlns:p14="http://schemas.microsoft.com/office/powerpoint/2010/main" val="3474542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42" y="198438"/>
            <a:ext cx="8229600" cy="634082"/>
          </a:xfrm>
        </p:spPr>
        <p:txBody>
          <a:bodyPr>
            <a:normAutofit/>
          </a:bodyPr>
          <a:lstStyle/>
          <a:p>
            <a:r>
              <a:rPr lang="en-AU" sz="3600" b="1" dirty="0" smtClean="0">
                <a:latin typeface="+mn-lt"/>
              </a:rPr>
              <a:t>Examples of use</a:t>
            </a:r>
            <a:endParaRPr lang="en-AU" sz="3600" b="1" dirty="0">
              <a:latin typeface="+mn-lt"/>
            </a:endParaRPr>
          </a:p>
        </p:txBody>
      </p:sp>
      <p:sp>
        <p:nvSpPr>
          <p:cNvPr id="3" name="Content Placeholder 2"/>
          <p:cNvSpPr>
            <a:spLocks noGrp="1"/>
          </p:cNvSpPr>
          <p:nvPr>
            <p:ph idx="1"/>
          </p:nvPr>
        </p:nvSpPr>
        <p:spPr>
          <a:xfrm>
            <a:off x="323849" y="990254"/>
            <a:ext cx="11649075" cy="5145435"/>
          </a:xfrm>
        </p:spPr>
        <p:txBody>
          <a:bodyPr>
            <a:normAutofit/>
          </a:bodyPr>
          <a:lstStyle/>
          <a:p>
            <a:r>
              <a:rPr lang="en-AU" dirty="0"/>
              <a:t>Insulin </a:t>
            </a:r>
          </a:p>
          <a:p>
            <a:pPr lvl="1"/>
            <a:r>
              <a:rPr lang="en-AU" dirty="0"/>
              <a:t>Pre-1982,  diabetics treated with insulin from pig/cattle pancreas</a:t>
            </a:r>
          </a:p>
          <a:p>
            <a:pPr lvl="1"/>
            <a:r>
              <a:rPr lang="en-AU" dirty="0"/>
              <a:t>1982: insulin produced from genetically engineered bacteria </a:t>
            </a:r>
            <a:r>
              <a:rPr lang="en-AU" dirty="0" smtClean="0"/>
              <a:t>approved – “</a:t>
            </a:r>
            <a:r>
              <a:rPr lang="en-AU" dirty="0" err="1" smtClean="0"/>
              <a:t>Humulin</a:t>
            </a:r>
            <a:r>
              <a:rPr lang="en-AU" dirty="0" smtClean="0"/>
              <a:t>”</a:t>
            </a:r>
            <a:endParaRPr lang="en-AU" dirty="0"/>
          </a:p>
          <a:p>
            <a:pPr lvl="1"/>
            <a:r>
              <a:rPr lang="en-AU" dirty="0"/>
              <a:t>Human gene spliced into bacterial cells, so bacteria would then produce insulin</a:t>
            </a:r>
          </a:p>
          <a:p>
            <a:pPr lvl="1"/>
            <a:r>
              <a:rPr lang="en-AU" dirty="0"/>
              <a:t>Insulin now produced in huge vats of bacteria.</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9831" y="3473947"/>
            <a:ext cx="8253579" cy="28887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383755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099" y="236538"/>
            <a:ext cx="8229600" cy="778098"/>
          </a:xfrm>
        </p:spPr>
        <p:txBody>
          <a:bodyPr>
            <a:normAutofit/>
          </a:bodyPr>
          <a:lstStyle/>
          <a:p>
            <a:r>
              <a:rPr lang="en-AU" sz="3600" b="1" dirty="0" smtClean="0">
                <a:latin typeface="+mn-lt"/>
              </a:rPr>
              <a:t>Examples of use continued</a:t>
            </a:r>
            <a:endParaRPr lang="en-AU" sz="3600" b="1" dirty="0">
              <a:latin typeface="+mn-lt"/>
            </a:endParaRPr>
          </a:p>
        </p:txBody>
      </p:sp>
      <p:sp>
        <p:nvSpPr>
          <p:cNvPr id="3" name="Content Placeholder 2"/>
          <p:cNvSpPr>
            <a:spLocks noGrp="1"/>
          </p:cNvSpPr>
          <p:nvPr>
            <p:ph idx="1"/>
          </p:nvPr>
        </p:nvSpPr>
        <p:spPr>
          <a:xfrm>
            <a:off x="419099" y="1124745"/>
            <a:ext cx="11325225" cy="5001419"/>
          </a:xfrm>
        </p:spPr>
        <p:txBody>
          <a:bodyPr>
            <a:normAutofit/>
          </a:bodyPr>
          <a:lstStyle/>
          <a:p>
            <a:r>
              <a:rPr lang="en-AU" dirty="0"/>
              <a:t>Human Growth Hormone</a:t>
            </a:r>
          </a:p>
          <a:p>
            <a:pPr lvl="1"/>
            <a:r>
              <a:rPr lang="en-AU" dirty="0"/>
              <a:t>Now produced by genetically engineered </a:t>
            </a:r>
            <a:r>
              <a:rPr lang="en-AU" i="1" dirty="0"/>
              <a:t>E. coli </a:t>
            </a:r>
            <a:r>
              <a:rPr lang="en-AU" dirty="0"/>
              <a:t>bacteria</a:t>
            </a:r>
          </a:p>
          <a:p>
            <a:pPr lvl="1"/>
            <a:r>
              <a:rPr lang="en-AU" dirty="0"/>
              <a:t>Used to treat lack of growth hormone in pituitary disorders</a:t>
            </a:r>
          </a:p>
          <a:p>
            <a:pPr lvl="1"/>
            <a:r>
              <a:rPr lang="en-AU" dirty="0" smtClean="0"/>
              <a:t>Also </a:t>
            </a:r>
            <a:r>
              <a:rPr lang="en-AU" dirty="0"/>
              <a:t>used in </a:t>
            </a:r>
            <a:r>
              <a:rPr lang="en-AU" dirty="0" smtClean="0"/>
              <a:t>dairy cattle </a:t>
            </a:r>
            <a:r>
              <a:rPr lang="en-AU" dirty="0"/>
              <a:t>to increase milk </a:t>
            </a:r>
            <a:r>
              <a:rPr lang="en-AU" dirty="0" smtClean="0"/>
              <a:t>production</a:t>
            </a:r>
            <a:endParaRPr lang="en-AU" dirty="0"/>
          </a:p>
          <a:p>
            <a:pPr lvl="1"/>
            <a:endParaRPr lang="en-AU" dirty="0" smtClean="0"/>
          </a:p>
          <a:p>
            <a:pPr marL="0" indent="0">
              <a:buNone/>
            </a:pPr>
            <a:r>
              <a:rPr lang="en-AU" sz="1800" i="1" dirty="0" smtClean="0"/>
              <a:t>Note:  the process for making synthetic Human Growth Hormone using Recombinant DNA technology is exactly the same as for making synthetic insulin, except the gene for Growth Hormone is isolated and worked with, not the gene for insulin.</a:t>
            </a:r>
            <a:endParaRPr lang="en-AU" sz="1800" i="1" dirty="0"/>
          </a:p>
        </p:txBody>
      </p:sp>
    </p:spTree>
    <p:extLst>
      <p:ext uri="{BB962C8B-B14F-4D97-AF65-F5344CB8AC3E}">
        <p14:creationId xmlns:p14="http://schemas.microsoft.com/office/powerpoint/2010/main" val="5226948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4503" y="240260"/>
            <a:ext cx="12009119" cy="813478"/>
          </a:xfrm>
        </p:spPr>
        <p:txBody>
          <a:bodyPr>
            <a:normAutofit/>
          </a:bodyPr>
          <a:lstStyle/>
          <a:p>
            <a:r>
              <a:rPr lang="en-AU" sz="3600" dirty="0" smtClean="0"/>
              <a:t>Review: Diseases of the Nervous System and Biotechnology</a:t>
            </a:r>
            <a:endParaRPr lang="en-AU" sz="3600" dirty="0"/>
          </a:p>
        </p:txBody>
      </p:sp>
      <p:sp>
        <p:nvSpPr>
          <p:cNvPr id="3" name="Subtitle 2"/>
          <p:cNvSpPr>
            <a:spLocks noGrp="1"/>
          </p:cNvSpPr>
          <p:nvPr>
            <p:ph type="subTitle" idx="1"/>
          </p:nvPr>
        </p:nvSpPr>
        <p:spPr>
          <a:xfrm>
            <a:off x="1393372" y="5860870"/>
            <a:ext cx="9144000" cy="943837"/>
          </a:xfrm>
        </p:spPr>
        <p:txBody>
          <a:bodyPr/>
          <a:lstStyle/>
          <a:p>
            <a:r>
              <a:rPr lang="en-AU" dirty="0" err="1" smtClean="0"/>
              <a:t>Ch</a:t>
            </a:r>
            <a:r>
              <a:rPr lang="en-AU" dirty="0" smtClean="0"/>
              <a:t> 4 </a:t>
            </a:r>
            <a:r>
              <a:rPr lang="en-AU" i="1" dirty="0" smtClean="0"/>
              <a:t>Human Perspectives –The Nervous System is highly </a:t>
            </a:r>
            <a:r>
              <a:rPr lang="en-AU" i="1" dirty="0"/>
              <a:t>o</a:t>
            </a:r>
            <a:r>
              <a:rPr lang="en-AU" i="1" dirty="0" smtClean="0"/>
              <a:t>rganised</a:t>
            </a:r>
          </a:p>
          <a:p>
            <a:r>
              <a:rPr lang="en-AU" dirty="0" smtClean="0"/>
              <a:t>Ch8 </a:t>
            </a:r>
            <a:r>
              <a:rPr lang="en-AU" i="1" dirty="0" smtClean="0"/>
              <a:t>Human Perspectives – Technology is used to treat diseases </a:t>
            </a:r>
            <a:endParaRPr lang="en-AU" dirty="0"/>
          </a:p>
        </p:txBody>
      </p:sp>
      <p:pic>
        <p:nvPicPr>
          <p:cNvPr id="1026" name="Picture 2" descr="Migraine | IntechOp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1135" y="1347290"/>
            <a:ext cx="3040656" cy="4356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37891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394" y="365126"/>
            <a:ext cx="10515600" cy="740864"/>
          </a:xfrm>
        </p:spPr>
        <p:txBody>
          <a:bodyPr>
            <a:normAutofit/>
          </a:bodyPr>
          <a:lstStyle/>
          <a:p>
            <a:r>
              <a:rPr lang="en-AU" sz="3600" b="1" dirty="0" smtClean="0">
                <a:latin typeface="+mn-lt"/>
              </a:rPr>
              <a:t>Huntington’s Disease</a:t>
            </a:r>
            <a:endParaRPr lang="en-AU" sz="3600" b="1" dirty="0">
              <a:latin typeface="+mn-lt"/>
            </a:endParaRPr>
          </a:p>
        </p:txBody>
      </p:sp>
      <p:sp>
        <p:nvSpPr>
          <p:cNvPr id="3" name="Content Placeholder 2"/>
          <p:cNvSpPr>
            <a:spLocks noGrp="1"/>
          </p:cNvSpPr>
          <p:nvPr>
            <p:ph idx="1"/>
          </p:nvPr>
        </p:nvSpPr>
        <p:spPr>
          <a:xfrm>
            <a:off x="324394" y="1105990"/>
            <a:ext cx="6720840" cy="5271861"/>
          </a:xfrm>
        </p:spPr>
        <p:txBody>
          <a:bodyPr>
            <a:normAutofit/>
          </a:bodyPr>
          <a:lstStyle/>
          <a:p>
            <a:r>
              <a:rPr lang="en-AU" sz="2400" dirty="0" smtClean="0"/>
              <a:t>A single gene disorder – dominant inheritance.</a:t>
            </a:r>
          </a:p>
          <a:p>
            <a:r>
              <a:rPr lang="en-AU" sz="2400" dirty="0" smtClean="0"/>
              <a:t>Abnormal gene:</a:t>
            </a:r>
          </a:p>
          <a:p>
            <a:pPr lvl="1"/>
            <a:r>
              <a:rPr lang="en-AU" sz="2000" dirty="0"/>
              <a:t>C</a:t>
            </a:r>
            <a:r>
              <a:rPr lang="en-AU" sz="2000" dirty="0" smtClean="0"/>
              <a:t>odes for a mutated protein (huntingtin)</a:t>
            </a:r>
          </a:p>
          <a:p>
            <a:pPr lvl="1"/>
            <a:r>
              <a:rPr lang="en-AU" sz="2000" dirty="0" smtClean="0"/>
              <a:t>Protein damages nerve cells in the brain</a:t>
            </a:r>
          </a:p>
          <a:p>
            <a:pPr lvl="1"/>
            <a:r>
              <a:rPr lang="en-AU" sz="2000" dirty="0" smtClean="0"/>
              <a:t>Large</a:t>
            </a:r>
          </a:p>
          <a:p>
            <a:r>
              <a:rPr lang="en-AU" sz="2400" dirty="0" smtClean="0"/>
              <a:t>Symptoms start after age 40 and are progressive:</a:t>
            </a:r>
          </a:p>
          <a:p>
            <a:pPr lvl="1"/>
            <a:r>
              <a:rPr lang="en-AU" sz="2000" dirty="0" smtClean="0"/>
              <a:t>Physical, mental and emotional changes</a:t>
            </a:r>
          </a:p>
          <a:p>
            <a:pPr lvl="1"/>
            <a:r>
              <a:rPr lang="en-AU" sz="2000" dirty="0" smtClean="0"/>
              <a:t>Progressive dementia, limb flailing.</a:t>
            </a:r>
          </a:p>
          <a:p>
            <a:r>
              <a:rPr lang="en-AU" sz="2400" dirty="0" smtClean="0"/>
              <a:t>Currently incurable, fatal. </a:t>
            </a:r>
          </a:p>
          <a:p>
            <a:r>
              <a:rPr lang="en-AU" sz="2400" dirty="0" smtClean="0"/>
              <a:t>Possible future treatment:  Gene therapy</a:t>
            </a:r>
          </a:p>
          <a:p>
            <a:pPr lvl="1"/>
            <a:endParaRPr lang="en-AU" sz="2000" dirty="0" smtClean="0"/>
          </a:p>
        </p:txBody>
      </p:sp>
      <p:pic>
        <p:nvPicPr>
          <p:cNvPr id="2050" name="Picture 2" descr="Huntington's disease - Symptoms and causes - Mayo Clin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6100" y="615995"/>
            <a:ext cx="4457700" cy="25050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5 Warning Signs Of Huntington's Disease You Should Look Out For | Preven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8148" y="3459744"/>
            <a:ext cx="5080363" cy="3231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6956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149" y="112576"/>
            <a:ext cx="10515600" cy="610235"/>
          </a:xfrm>
        </p:spPr>
        <p:txBody>
          <a:bodyPr>
            <a:normAutofit/>
          </a:bodyPr>
          <a:lstStyle/>
          <a:p>
            <a:r>
              <a:rPr lang="en-AU" sz="3600" b="1" dirty="0" smtClean="0">
                <a:latin typeface="+mn-lt"/>
              </a:rPr>
              <a:t>Gene Therapy</a:t>
            </a:r>
            <a:endParaRPr lang="en-AU" sz="3600" b="1" dirty="0">
              <a:latin typeface="+mn-lt"/>
            </a:endParaRPr>
          </a:p>
        </p:txBody>
      </p:sp>
      <p:sp>
        <p:nvSpPr>
          <p:cNvPr id="3" name="Content Placeholder 2"/>
          <p:cNvSpPr>
            <a:spLocks noGrp="1"/>
          </p:cNvSpPr>
          <p:nvPr>
            <p:ph idx="1"/>
          </p:nvPr>
        </p:nvSpPr>
        <p:spPr>
          <a:xfrm>
            <a:off x="235130" y="722811"/>
            <a:ext cx="6653349" cy="5773722"/>
          </a:xfrm>
        </p:spPr>
        <p:txBody>
          <a:bodyPr>
            <a:normAutofit lnSpcReduction="10000"/>
          </a:bodyPr>
          <a:lstStyle/>
          <a:p>
            <a:r>
              <a:rPr lang="en-AU" sz="2400" dirty="0" smtClean="0"/>
              <a:t>Aims to treat or cure disease by identifying faulty genes and inserting healthy ones.</a:t>
            </a:r>
          </a:p>
          <a:p>
            <a:r>
              <a:rPr lang="en-AU" sz="2400" dirty="0" smtClean="0"/>
              <a:t>Still in research phase.</a:t>
            </a:r>
          </a:p>
          <a:p>
            <a:r>
              <a:rPr lang="en-AU" sz="2400" dirty="0" smtClean="0"/>
              <a:t>Concept is that a vector (</a:t>
            </a:r>
            <a:r>
              <a:rPr lang="en-AU" sz="2400" dirty="0" err="1" smtClean="0"/>
              <a:t>eg</a:t>
            </a:r>
            <a:r>
              <a:rPr lang="en-AU" sz="2400" dirty="0" smtClean="0"/>
              <a:t> a virus)can be used to deliver the desired DNA into the cell, to be incorporated by the nucleus and produce desired protein.</a:t>
            </a:r>
          </a:p>
          <a:p>
            <a:r>
              <a:rPr lang="en-AU" sz="2400" dirty="0" smtClean="0"/>
              <a:t>Areas of possibility:</a:t>
            </a:r>
          </a:p>
          <a:p>
            <a:pPr lvl="1"/>
            <a:r>
              <a:rPr lang="en-AU" sz="2000" dirty="0" smtClean="0"/>
              <a:t>Replacing mutated gene with healthy copy* </a:t>
            </a:r>
          </a:p>
          <a:p>
            <a:pPr lvl="2"/>
            <a:r>
              <a:rPr lang="en-AU" sz="1600" dirty="0" err="1" smtClean="0"/>
              <a:t>Eg</a:t>
            </a:r>
            <a:r>
              <a:rPr lang="en-AU" sz="1600" dirty="0" smtClean="0"/>
              <a:t> </a:t>
            </a:r>
            <a:r>
              <a:rPr lang="en-AU" sz="1600" b="1" dirty="0" smtClean="0"/>
              <a:t>Huntington’s disease</a:t>
            </a:r>
            <a:r>
              <a:rPr lang="en-AU" sz="1600" dirty="0" smtClean="0"/>
              <a:t>, Cystic Fibrosis, Type I Diabetes</a:t>
            </a:r>
          </a:p>
          <a:p>
            <a:pPr lvl="1"/>
            <a:r>
              <a:rPr lang="en-AU" sz="2000" dirty="0" smtClean="0"/>
              <a:t>Fixing or inactivating mutant genes*</a:t>
            </a:r>
          </a:p>
          <a:p>
            <a:pPr lvl="2"/>
            <a:r>
              <a:rPr lang="en-AU" sz="1600" dirty="0" err="1" smtClean="0"/>
              <a:t>Eg</a:t>
            </a:r>
            <a:r>
              <a:rPr lang="en-AU" sz="1600" dirty="0" smtClean="0"/>
              <a:t> </a:t>
            </a:r>
            <a:r>
              <a:rPr lang="en-AU" sz="1600" b="1" dirty="0" smtClean="0"/>
              <a:t>Huntington’s disease</a:t>
            </a:r>
          </a:p>
          <a:p>
            <a:pPr lvl="1"/>
            <a:r>
              <a:rPr lang="en-AU" sz="2000" dirty="0" smtClean="0"/>
              <a:t>Inserting a new gene that will fight the disease</a:t>
            </a:r>
          </a:p>
          <a:p>
            <a:pPr lvl="1"/>
            <a:r>
              <a:rPr lang="en-AU" sz="2000" dirty="0" smtClean="0"/>
              <a:t>Making the immune system recognise diseased cells.</a:t>
            </a:r>
          </a:p>
          <a:p>
            <a:pPr lvl="2"/>
            <a:r>
              <a:rPr lang="en-AU" sz="1600" dirty="0" err="1" smtClean="0"/>
              <a:t>Eg</a:t>
            </a:r>
            <a:r>
              <a:rPr lang="en-AU" sz="1600" dirty="0" smtClean="0"/>
              <a:t> therapy for some cancers</a:t>
            </a:r>
          </a:p>
          <a:p>
            <a:pPr marL="0" indent="0">
              <a:buNone/>
            </a:pPr>
            <a:endParaRPr lang="en-AU" sz="2400" dirty="0"/>
          </a:p>
          <a:p>
            <a:pPr marL="0" indent="0">
              <a:buNone/>
            </a:pPr>
            <a:r>
              <a:rPr lang="en-AU" sz="2400" dirty="0" smtClean="0"/>
              <a:t>*These ones could be used for Huntington’s Disease</a:t>
            </a:r>
          </a:p>
        </p:txBody>
      </p:sp>
      <p:pic>
        <p:nvPicPr>
          <p:cNvPr id="4" name="Picture 3"/>
          <p:cNvPicPr>
            <a:picLocks noChangeAspect="1"/>
          </p:cNvPicPr>
          <p:nvPr/>
        </p:nvPicPr>
        <p:blipFill>
          <a:blip r:embed="rId2"/>
          <a:stretch>
            <a:fillRect/>
          </a:stretch>
        </p:blipFill>
        <p:spPr>
          <a:xfrm>
            <a:off x="6888479" y="844732"/>
            <a:ext cx="5244854" cy="5390544"/>
          </a:xfrm>
          <a:prstGeom prst="rect">
            <a:avLst/>
          </a:prstGeom>
        </p:spPr>
      </p:pic>
    </p:spTree>
    <p:extLst>
      <p:ext uri="{BB962C8B-B14F-4D97-AF65-F5344CB8AC3E}">
        <p14:creationId xmlns:p14="http://schemas.microsoft.com/office/powerpoint/2010/main" val="9292095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097" y="190955"/>
            <a:ext cx="10515600" cy="697320"/>
          </a:xfrm>
        </p:spPr>
        <p:txBody>
          <a:bodyPr>
            <a:normAutofit/>
          </a:bodyPr>
          <a:lstStyle/>
          <a:p>
            <a:r>
              <a:rPr lang="en-AU" sz="3600" b="1" dirty="0" smtClean="0">
                <a:latin typeface="+mn-lt"/>
              </a:rPr>
              <a:t>Disruptions to homeostasis</a:t>
            </a:r>
            <a:endParaRPr lang="en-AU" sz="3600" b="1" dirty="0">
              <a:latin typeface="+mn-lt"/>
            </a:endParaRPr>
          </a:p>
        </p:txBody>
      </p:sp>
      <p:sp>
        <p:nvSpPr>
          <p:cNvPr id="3" name="Content Placeholder 2"/>
          <p:cNvSpPr>
            <a:spLocks noGrp="1"/>
          </p:cNvSpPr>
          <p:nvPr>
            <p:ph idx="1"/>
          </p:nvPr>
        </p:nvSpPr>
        <p:spPr>
          <a:xfrm>
            <a:off x="455023" y="972185"/>
            <a:ext cx="10515600" cy="5541826"/>
          </a:xfrm>
        </p:spPr>
        <p:txBody>
          <a:bodyPr>
            <a:normAutofit lnSpcReduction="10000"/>
          </a:bodyPr>
          <a:lstStyle/>
          <a:p>
            <a:r>
              <a:rPr lang="en-AU" dirty="0"/>
              <a:t>Can cause serious disease and/or death if untreated</a:t>
            </a:r>
          </a:p>
          <a:p>
            <a:r>
              <a:rPr lang="en-AU" dirty="0"/>
              <a:t>Cells can only function within a narrow range of conditions.</a:t>
            </a:r>
          </a:p>
          <a:p>
            <a:r>
              <a:rPr lang="en-AU" dirty="0"/>
              <a:t>Disruptions focused on in Human Biology</a:t>
            </a:r>
          </a:p>
          <a:p>
            <a:pPr lvl="1"/>
            <a:r>
              <a:rPr lang="en-AU" dirty="0"/>
              <a:t>Hormonal </a:t>
            </a:r>
            <a:r>
              <a:rPr lang="en-AU" dirty="0" smtClean="0"/>
              <a:t>disruption</a:t>
            </a:r>
          </a:p>
          <a:p>
            <a:pPr lvl="2"/>
            <a:r>
              <a:rPr lang="en-AU" dirty="0" smtClean="0"/>
              <a:t>Diabetes Mellitus Types 1 and 2</a:t>
            </a:r>
          </a:p>
          <a:p>
            <a:pPr lvl="2"/>
            <a:r>
              <a:rPr lang="en-AU" dirty="0" smtClean="0"/>
              <a:t>Thyroid imbalance and disease</a:t>
            </a:r>
          </a:p>
          <a:p>
            <a:pPr lvl="2"/>
            <a:r>
              <a:rPr lang="en-AU" dirty="0" smtClean="0"/>
              <a:t>Growth hormone imbalance and disease</a:t>
            </a:r>
          </a:p>
          <a:p>
            <a:pPr lvl="2"/>
            <a:endParaRPr lang="en-AU" dirty="0"/>
          </a:p>
          <a:p>
            <a:pPr lvl="1"/>
            <a:r>
              <a:rPr lang="en-AU" dirty="0" smtClean="0"/>
              <a:t>Behavioural </a:t>
            </a:r>
            <a:r>
              <a:rPr lang="en-AU" dirty="0"/>
              <a:t>causes of </a:t>
            </a:r>
            <a:r>
              <a:rPr lang="en-AU" dirty="0" smtClean="0"/>
              <a:t>disruption</a:t>
            </a:r>
          </a:p>
          <a:p>
            <a:pPr lvl="2"/>
            <a:r>
              <a:rPr lang="en-AU" dirty="0" smtClean="0"/>
              <a:t>Lifestyle choices – exercise, food, choices to use drugs, alcohol</a:t>
            </a:r>
          </a:p>
          <a:p>
            <a:pPr lvl="2"/>
            <a:endParaRPr lang="en-AU" dirty="0"/>
          </a:p>
          <a:p>
            <a:pPr lvl="1"/>
            <a:r>
              <a:rPr lang="en-AU" dirty="0" smtClean="0"/>
              <a:t>Diseases of body systems</a:t>
            </a:r>
          </a:p>
          <a:p>
            <a:pPr lvl="2"/>
            <a:r>
              <a:rPr lang="en-AU" dirty="0" smtClean="0"/>
              <a:t>Emphysema</a:t>
            </a:r>
          </a:p>
          <a:p>
            <a:pPr lvl="2"/>
            <a:r>
              <a:rPr lang="en-AU" dirty="0" smtClean="0"/>
              <a:t>High blood pressure</a:t>
            </a:r>
          </a:p>
          <a:p>
            <a:pPr lvl="2"/>
            <a:r>
              <a:rPr lang="en-AU" dirty="0" smtClean="0"/>
              <a:t>Injury</a:t>
            </a:r>
          </a:p>
          <a:p>
            <a:pPr lvl="2"/>
            <a:endParaRPr lang="en-AU" dirty="0"/>
          </a:p>
          <a:p>
            <a:pPr marL="457200" lvl="1" indent="0">
              <a:buNone/>
            </a:pPr>
            <a:endParaRPr lang="en-AU" dirty="0"/>
          </a:p>
        </p:txBody>
      </p:sp>
    </p:spTree>
    <p:extLst>
      <p:ext uri="{BB962C8B-B14F-4D97-AF65-F5344CB8AC3E}">
        <p14:creationId xmlns:p14="http://schemas.microsoft.com/office/powerpoint/2010/main" val="38155903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812" y="260623"/>
            <a:ext cx="10515600" cy="549275"/>
          </a:xfrm>
        </p:spPr>
        <p:txBody>
          <a:bodyPr>
            <a:normAutofit fontScale="90000"/>
          </a:bodyPr>
          <a:lstStyle/>
          <a:p>
            <a:r>
              <a:rPr lang="en-AU" sz="3600" b="1" dirty="0" smtClean="0">
                <a:latin typeface="+mn-lt"/>
              </a:rPr>
              <a:t>Parkinson’s Disease</a:t>
            </a:r>
            <a:endParaRPr lang="en-AU" sz="3600" b="1" dirty="0">
              <a:latin typeface="+mn-lt"/>
            </a:endParaRPr>
          </a:p>
        </p:txBody>
      </p:sp>
      <p:sp>
        <p:nvSpPr>
          <p:cNvPr id="3" name="Content Placeholder 2"/>
          <p:cNvSpPr>
            <a:spLocks noGrp="1"/>
          </p:cNvSpPr>
          <p:nvPr>
            <p:ph idx="1"/>
          </p:nvPr>
        </p:nvSpPr>
        <p:spPr>
          <a:xfrm>
            <a:off x="341812" y="787547"/>
            <a:ext cx="6180908" cy="5822259"/>
          </a:xfrm>
        </p:spPr>
        <p:txBody>
          <a:bodyPr>
            <a:normAutofit/>
          </a:bodyPr>
          <a:lstStyle/>
          <a:p>
            <a:r>
              <a:rPr lang="en-AU" dirty="0" smtClean="0"/>
              <a:t>Degenerative (progressive) neurological disease</a:t>
            </a:r>
          </a:p>
          <a:p>
            <a:pPr lvl="1"/>
            <a:r>
              <a:rPr lang="en-AU" dirty="0" smtClean="0"/>
              <a:t>Central NS tissues affected</a:t>
            </a:r>
          </a:p>
          <a:p>
            <a:pPr lvl="2"/>
            <a:r>
              <a:rPr lang="en-AU" dirty="0"/>
              <a:t>C</a:t>
            </a:r>
            <a:r>
              <a:rPr lang="en-AU" dirty="0" smtClean="0"/>
              <a:t>ell death in substantia </a:t>
            </a:r>
            <a:r>
              <a:rPr lang="en-AU" dirty="0" err="1" smtClean="0"/>
              <a:t>nigra</a:t>
            </a:r>
            <a:r>
              <a:rPr lang="en-AU" dirty="0" smtClean="0"/>
              <a:t> (in basal ganglia) decreases dopamine production causing symptoms</a:t>
            </a:r>
          </a:p>
          <a:p>
            <a:pPr lvl="2"/>
            <a:r>
              <a:rPr lang="en-AU" dirty="0" smtClean="0"/>
              <a:t>No identified cause of the cell death</a:t>
            </a:r>
          </a:p>
          <a:p>
            <a:pPr lvl="2"/>
            <a:r>
              <a:rPr lang="en-AU" dirty="0" err="1" smtClean="0"/>
              <a:t>Lewy</a:t>
            </a:r>
            <a:r>
              <a:rPr lang="en-AU" dirty="0" smtClean="0"/>
              <a:t> bodies (protein) accumulates inside neurons</a:t>
            </a:r>
          </a:p>
          <a:p>
            <a:pPr lvl="1"/>
            <a:r>
              <a:rPr lang="en-AU" dirty="0" smtClean="0"/>
              <a:t>Symptoms: Impaired motor skills and speech</a:t>
            </a:r>
          </a:p>
          <a:p>
            <a:pPr lvl="1"/>
            <a:r>
              <a:rPr lang="en-AU" dirty="0" smtClean="0"/>
              <a:t>Usually diagnosed later in life (between 60 and 70 years old)</a:t>
            </a:r>
          </a:p>
          <a:p>
            <a:pPr lvl="1"/>
            <a:r>
              <a:rPr lang="en-AU" dirty="0" smtClean="0"/>
              <a:t>No cure, but can be managed.</a:t>
            </a:r>
          </a:p>
          <a:p>
            <a:pPr lvl="1"/>
            <a:r>
              <a:rPr lang="en-AU" dirty="0" smtClean="0"/>
              <a:t>Future cure may be cell replacement therapy</a:t>
            </a:r>
            <a:endParaRPr lang="en-AU" dirty="0"/>
          </a:p>
        </p:txBody>
      </p:sp>
      <p:pic>
        <p:nvPicPr>
          <p:cNvPr id="5" name="Picture 2" descr="Image result for parkinson's disease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1953" y="119548"/>
            <a:ext cx="3204756" cy="349271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Substantia nigra and Parkinson disease: MedlinePlus Medical Encyclopedia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6571" y="3698676"/>
            <a:ext cx="3810000" cy="304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7642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dopamine func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914" y="0"/>
            <a:ext cx="6246765" cy="46850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arkinson's disease symptom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4147" y="4038673"/>
            <a:ext cx="6813921" cy="2819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7409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1704" y="1927581"/>
            <a:ext cx="6069874" cy="4373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298269" y="182245"/>
            <a:ext cx="10515600" cy="671037"/>
          </a:xfrm>
        </p:spPr>
        <p:txBody>
          <a:bodyPr>
            <a:normAutofit/>
          </a:bodyPr>
          <a:lstStyle/>
          <a:p>
            <a:r>
              <a:rPr lang="en-AU" sz="3600" b="1" dirty="0" smtClean="0">
                <a:latin typeface="+mn-lt"/>
              </a:rPr>
              <a:t>Alzheimer’s Disease</a:t>
            </a:r>
            <a:endParaRPr lang="en-AU" sz="3600" b="1" dirty="0">
              <a:latin typeface="+mn-lt"/>
            </a:endParaRPr>
          </a:p>
        </p:txBody>
      </p:sp>
      <p:sp>
        <p:nvSpPr>
          <p:cNvPr id="3" name="Content Placeholder 2"/>
          <p:cNvSpPr>
            <a:spLocks noGrp="1"/>
          </p:cNvSpPr>
          <p:nvPr>
            <p:ph idx="1"/>
          </p:nvPr>
        </p:nvSpPr>
        <p:spPr>
          <a:xfrm>
            <a:off x="228600" y="763180"/>
            <a:ext cx="10515600" cy="4351338"/>
          </a:xfrm>
        </p:spPr>
        <p:txBody>
          <a:bodyPr/>
          <a:lstStyle/>
          <a:p>
            <a:r>
              <a:rPr lang="en-AU" sz="2400" dirty="0" smtClean="0"/>
              <a:t>Progressive Degenerative disease of the brain</a:t>
            </a:r>
          </a:p>
          <a:p>
            <a:r>
              <a:rPr lang="en-AU" sz="2400" dirty="0" smtClean="0"/>
              <a:t>Usually diagnosed after the age of 65</a:t>
            </a:r>
          </a:p>
          <a:p>
            <a:r>
              <a:rPr lang="en-AU" sz="2400" dirty="0" smtClean="0"/>
              <a:t>No clear cause has been established</a:t>
            </a:r>
          </a:p>
          <a:p>
            <a:r>
              <a:rPr lang="en-AU" sz="2400" dirty="0" smtClean="0"/>
              <a:t>Disease progression:</a:t>
            </a:r>
          </a:p>
          <a:p>
            <a:pPr marL="457200" lvl="1" indent="0">
              <a:buNone/>
            </a:pPr>
            <a:endParaRPr lang="en-AU" dirty="0" smtClean="0"/>
          </a:p>
          <a:p>
            <a:pPr marL="0" indent="0">
              <a:buNone/>
            </a:pPr>
            <a:endParaRPr lang="en-AU" dirty="0" smtClean="0"/>
          </a:p>
        </p:txBody>
      </p:sp>
    </p:spTree>
    <p:extLst>
      <p:ext uri="{BB962C8B-B14F-4D97-AF65-F5344CB8AC3E}">
        <p14:creationId xmlns:p14="http://schemas.microsoft.com/office/powerpoint/2010/main" val="19364705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what is alzheimer's disea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4811" y="1123405"/>
            <a:ext cx="5017430" cy="350955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3138" y="121285"/>
            <a:ext cx="10515600" cy="670560"/>
          </a:xfrm>
        </p:spPr>
        <p:txBody>
          <a:bodyPr>
            <a:normAutofit fontScale="90000"/>
          </a:bodyPr>
          <a:lstStyle/>
          <a:p>
            <a:r>
              <a:rPr lang="en-AU" dirty="0" smtClean="0"/>
              <a:t>As the disease progresses…</a:t>
            </a:r>
            <a:endParaRPr lang="en-AU" dirty="0"/>
          </a:p>
        </p:txBody>
      </p:sp>
      <p:sp>
        <p:nvSpPr>
          <p:cNvPr id="5" name="Content Placeholder 4"/>
          <p:cNvSpPr>
            <a:spLocks noGrp="1"/>
          </p:cNvSpPr>
          <p:nvPr>
            <p:ph idx="1"/>
          </p:nvPr>
        </p:nvSpPr>
        <p:spPr>
          <a:xfrm>
            <a:off x="211183" y="902516"/>
            <a:ext cx="3402874" cy="5955483"/>
          </a:xfrm>
        </p:spPr>
        <p:txBody>
          <a:bodyPr>
            <a:normAutofit lnSpcReduction="10000"/>
          </a:bodyPr>
          <a:lstStyle/>
          <a:p>
            <a:r>
              <a:rPr lang="en-AU" sz="2000" dirty="0" smtClean="0"/>
              <a:t>Neurons lose their ability to function and communicate with each other, and eventually die.</a:t>
            </a:r>
          </a:p>
          <a:p>
            <a:pPr marL="0" indent="0">
              <a:buNone/>
            </a:pPr>
            <a:endParaRPr lang="en-AU" sz="2000" dirty="0" smtClean="0"/>
          </a:p>
          <a:p>
            <a:r>
              <a:rPr lang="en-AU" sz="2000" dirty="0" smtClean="0"/>
              <a:t>As it progresses, neurofibrillary tangles spread throughout the brain (shown in blue). Plaques also spread throughout the brain. </a:t>
            </a:r>
          </a:p>
          <a:p>
            <a:pPr marL="0" indent="0">
              <a:buNone/>
            </a:pPr>
            <a:endParaRPr lang="en-AU" sz="2000" dirty="0" smtClean="0"/>
          </a:p>
          <a:p>
            <a:r>
              <a:rPr lang="en-AU" sz="2000" dirty="0" smtClean="0"/>
              <a:t>By the final stage, damage is widespread and brain tissue has shrunk significantly.</a:t>
            </a:r>
          </a:p>
          <a:p>
            <a:pPr marL="0" indent="0">
              <a:buNone/>
            </a:pPr>
            <a:endParaRPr lang="en-AU" sz="2000" dirty="0" smtClean="0"/>
          </a:p>
          <a:p>
            <a:r>
              <a:rPr lang="en-AU" sz="2000" dirty="0" smtClean="0"/>
              <a:t>Currently no cure – future cure could be cell replacement therapy</a:t>
            </a:r>
            <a:endParaRPr lang="en-AU" sz="2000" dirty="0"/>
          </a:p>
        </p:txBody>
      </p:sp>
      <p:pic>
        <p:nvPicPr>
          <p:cNvPr id="6" name="Picture 5"/>
          <p:cNvPicPr>
            <a:picLocks noChangeAspect="1"/>
          </p:cNvPicPr>
          <p:nvPr/>
        </p:nvPicPr>
        <p:blipFill>
          <a:blip r:embed="rId3"/>
          <a:stretch>
            <a:fillRect/>
          </a:stretch>
        </p:blipFill>
        <p:spPr>
          <a:xfrm>
            <a:off x="3867286" y="902517"/>
            <a:ext cx="3057525" cy="4953000"/>
          </a:xfrm>
          <a:prstGeom prst="rect">
            <a:avLst/>
          </a:prstGeom>
        </p:spPr>
      </p:pic>
    </p:spTree>
    <p:extLst>
      <p:ext uri="{BB962C8B-B14F-4D97-AF65-F5344CB8AC3E}">
        <p14:creationId xmlns:p14="http://schemas.microsoft.com/office/powerpoint/2010/main" val="19169112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result for alzheimer's sympto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7297" y="236862"/>
            <a:ext cx="6624736" cy="6227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92211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189" y="330292"/>
            <a:ext cx="10515600" cy="618944"/>
          </a:xfrm>
        </p:spPr>
        <p:txBody>
          <a:bodyPr>
            <a:normAutofit/>
          </a:bodyPr>
          <a:lstStyle/>
          <a:p>
            <a:r>
              <a:rPr lang="en-AU" sz="3600" b="1" dirty="0" smtClean="0">
                <a:latin typeface="+mn-lt"/>
              </a:rPr>
              <a:t>Cell Replacement Therapy</a:t>
            </a:r>
            <a:endParaRPr lang="en-AU" sz="3600" b="1" dirty="0">
              <a:latin typeface="+mn-lt"/>
            </a:endParaRPr>
          </a:p>
        </p:txBody>
      </p:sp>
      <p:sp>
        <p:nvSpPr>
          <p:cNvPr id="3" name="Content Placeholder 2"/>
          <p:cNvSpPr>
            <a:spLocks noGrp="1"/>
          </p:cNvSpPr>
          <p:nvPr>
            <p:ph idx="1"/>
          </p:nvPr>
        </p:nvSpPr>
        <p:spPr>
          <a:xfrm>
            <a:off x="507274" y="1155065"/>
            <a:ext cx="10515600" cy="5289278"/>
          </a:xfrm>
        </p:spPr>
        <p:txBody>
          <a:bodyPr>
            <a:normAutofit/>
          </a:bodyPr>
          <a:lstStyle/>
          <a:p>
            <a:r>
              <a:rPr lang="en-AU" sz="2400" dirty="0" smtClean="0"/>
              <a:t>Could be used in future for neurodegenerative disorders such as Alzheimer’s and Parkinson’s.</a:t>
            </a:r>
          </a:p>
          <a:p>
            <a:pPr marL="0" indent="0">
              <a:buNone/>
            </a:pPr>
            <a:endParaRPr lang="en-AU" sz="2400" dirty="0" smtClean="0"/>
          </a:p>
          <a:p>
            <a:r>
              <a:rPr lang="en-AU" sz="2400" dirty="0" smtClean="0"/>
              <a:t>Replacement of dying neurons with healthy ones derived from stem cells</a:t>
            </a:r>
          </a:p>
          <a:p>
            <a:pPr lvl="1"/>
            <a:r>
              <a:rPr lang="en-AU" sz="2000" dirty="0" smtClean="0"/>
              <a:t>Can grow and differentiate to replace damaged tissue</a:t>
            </a:r>
          </a:p>
          <a:p>
            <a:pPr lvl="1"/>
            <a:r>
              <a:rPr lang="en-AU" sz="2000" dirty="0" smtClean="0"/>
              <a:t>Controversy surrounding use of human embryonic stem cells</a:t>
            </a:r>
          </a:p>
          <a:p>
            <a:pPr lvl="1"/>
            <a:r>
              <a:rPr lang="en-AU" sz="2000" dirty="0" smtClean="0"/>
              <a:t>Other sources of stem cells are being researched</a:t>
            </a:r>
          </a:p>
          <a:p>
            <a:endParaRPr lang="en-AU" sz="2400" dirty="0" smtClean="0"/>
          </a:p>
          <a:p>
            <a:r>
              <a:rPr lang="en-AU" sz="2400" dirty="0" smtClean="0"/>
              <a:t>Technique not yet refined – is a potential future treatment.</a:t>
            </a:r>
          </a:p>
          <a:p>
            <a:pPr lvl="1"/>
            <a:r>
              <a:rPr lang="en-AU" sz="2000" dirty="0" smtClean="0"/>
              <a:t>Adult stem cells are isolated from the patient.</a:t>
            </a:r>
          </a:p>
          <a:p>
            <a:pPr lvl="1"/>
            <a:r>
              <a:rPr lang="en-AU" sz="2000" dirty="0" smtClean="0"/>
              <a:t>These are treated so that they differentiate into the required tissue, and cultured in the laboratory.</a:t>
            </a:r>
          </a:p>
          <a:p>
            <a:pPr lvl="1"/>
            <a:r>
              <a:rPr lang="en-AU" sz="2000" dirty="0" smtClean="0"/>
              <a:t>The newly differentiated cells are inserted into the damaged areas to regrow healthy tissue.</a:t>
            </a:r>
            <a:endParaRPr lang="en-AU" sz="2000" dirty="0"/>
          </a:p>
        </p:txBody>
      </p:sp>
    </p:spTree>
    <p:extLst>
      <p:ext uri="{BB962C8B-B14F-4D97-AF65-F5344CB8AC3E}">
        <p14:creationId xmlns:p14="http://schemas.microsoft.com/office/powerpoint/2010/main" val="31248165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65126"/>
            <a:ext cx="10515600" cy="836658"/>
          </a:xfrm>
        </p:spPr>
        <p:txBody>
          <a:bodyPr>
            <a:noAutofit/>
          </a:bodyPr>
          <a:lstStyle/>
          <a:p>
            <a:r>
              <a:rPr lang="en-AU" sz="3600" b="1" dirty="0" smtClean="0">
                <a:latin typeface="+mn-lt"/>
              </a:rPr>
              <a:t>How Cell Replacement therapy might work once it is through the experimental stage:</a:t>
            </a:r>
            <a:endParaRPr lang="en-AU" sz="3600" b="1" dirty="0">
              <a:latin typeface="+mn-lt"/>
            </a:endParaRPr>
          </a:p>
        </p:txBody>
      </p:sp>
      <p:sp>
        <p:nvSpPr>
          <p:cNvPr id="3" name="Content Placeholder 2"/>
          <p:cNvSpPr>
            <a:spLocks noGrp="1"/>
          </p:cNvSpPr>
          <p:nvPr>
            <p:ph idx="1"/>
          </p:nvPr>
        </p:nvSpPr>
        <p:spPr>
          <a:xfrm>
            <a:off x="7524205" y="2835819"/>
            <a:ext cx="4029891" cy="1805850"/>
          </a:xfrm>
        </p:spPr>
        <p:txBody>
          <a:bodyPr>
            <a:normAutofit fontScale="92500" lnSpcReduction="10000"/>
          </a:bodyPr>
          <a:lstStyle/>
          <a:p>
            <a:pPr marL="0" indent="0">
              <a:buNone/>
            </a:pPr>
            <a:r>
              <a:rPr lang="en-AU" sz="2400" i="1" dirty="0" smtClean="0"/>
              <a:t>This example shows the liver as the target organ, but the idea is the same for diseases such as Alzheimer’s and Parkinson’s where a part of the brain is the target.</a:t>
            </a:r>
            <a:endParaRPr lang="en-AU" sz="2400" i="1" dirty="0"/>
          </a:p>
        </p:txBody>
      </p:sp>
      <p:pic>
        <p:nvPicPr>
          <p:cNvPr id="1026" name="Picture 2" descr="Use of Genetically Modified Stem Cells in Experimental Gene Therapies |  stemcells.nih.go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512116"/>
            <a:ext cx="6715125" cy="5191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584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5431" y="592183"/>
            <a:ext cx="2245612" cy="3032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a:xfrm>
            <a:off x="426719" y="1045029"/>
            <a:ext cx="11695612" cy="5526196"/>
          </a:xfrm>
        </p:spPr>
        <p:txBody>
          <a:bodyPr>
            <a:normAutofit fontScale="92500" lnSpcReduction="20000"/>
          </a:bodyPr>
          <a:lstStyle/>
          <a:p>
            <a:r>
              <a:rPr lang="en-AU" dirty="0" smtClean="0"/>
              <a:t>Diabetes Mellitus</a:t>
            </a:r>
          </a:p>
          <a:p>
            <a:pPr lvl="1"/>
            <a:r>
              <a:rPr lang="en-AU" dirty="0" smtClean="0"/>
              <a:t>Means “sweet urine” </a:t>
            </a:r>
          </a:p>
          <a:p>
            <a:pPr lvl="1"/>
            <a:r>
              <a:rPr lang="en-AU" dirty="0" smtClean="0"/>
              <a:t>Two types – Type 1 and Type 2</a:t>
            </a:r>
          </a:p>
          <a:p>
            <a:r>
              <a:rPr lang="en-AU" dirty="0" smtClean="0"/>
              <a:t>Type </a:t>
            </a:r>
            <a:r>
              <a:rPr lang="en-AU" dirty="0"/>
              <a:t>1 Diabetes:</a:t>
            </a:r>
          </a:p>
          <a:p>
            <a:pPr lvl="1"/>
            <a:r>
              <a:rPr lang="en-AU" dirty="0"/>
              <a:t>Also called “insulin-dependent” diabetes</a:t>
            </a:r>
          </a:p>
          <a:p>
            <a:pPr lvl="1"/>
            <a:r>
              <a:rPr lang="en-AU" dirty="0"/>
              <a:t>Childhood onset</a:t>
            </a:r>
          </a:p>
          <a:p>
            <a:pPr lvl="1"/>
            <a:r>
              <a:rPr lang="en-AU" dirty="0"/>
              <a:t>Immune destruction of beta cells in Islets of Langerhans</a:t>
            </a:r>
          </a:p>
          <a:p>
            <a:pPr lvl="1"/>
            <a:r>
              <a:rPr lang="en-AU" dirty="0"/>
              <a:t>No insulin produced</a:t>
            </a:r>
          </a:p>
          <a:p>
            <a:pPr lvl="1"/>
            <a:r>
              <a:rPr lang="en-AU" dirty="0"/>
              <a:t>Glucose can’t enter cells – body starts to break down protein </a:t>
            </a:r>
            <a:r>
              <a:rPr lang="en-AU" dirty="0">
                <a:sym typeface="Wingdings" pitchFamily="2" charset="2"/>
              </a:rPr>
              <a:t> ketoacidosis</a:t>
            </a:r>
          </a:p>
          <a:p>
            <a:pPr lvl="1"/>
            <a:r>
              <a:rPr lang="en-AU" dirty="0">
                <a:sym typeface="Wingdings" pitchFamily="2" charset="2"/>
              </a:rPr>
              <a:t>Symptoms:</a:t>
            </a:r>
          </a:p>
          <a:p>
            <a:pPr lvl="2"/>
            <a:r>
              <a:rPr lang="en-AU" dirty="0" smtClean="0">
                <a:sym typeface="Wingdings" pitchFamily="2" charset="2"/>
              </a:rPr>
              <a:t>Tiredness - cells being unable to access glucose for metabolism</a:t>
            </a:r>
            <a:endParaRPr lang="en-AU" dirty="0">
              <a:sym typeface="Wingdings" pitchFamily="2" charset="2"/>
            </a:endParaRPr>
          </a:p>
          <a:p>
            <a:pPr lvl="2"/>
            <a:r>
              <a:rPr lang="en-AU" dirty="0">
                <a:sym typeface="Wingdings" pitchFamily="2" charset="2"/>
              </a:rPr>
              <a:t>Extreme </a:t>
            </a:r>
            <a:r>
              <a:rPr lang="en-AU" dirty="0" smtClean="0">
                <a:sym typeface="Wingdings" pitchFamily="2" charset="2"/>
              </a:rPr>
              <a:t>thirst - glucose in blood raises osmotic pressure – how does this cause thirst?</a:t>
            </a:r>
            <a:endParaRPr lang="en-AU" dirty="0">
              <a:sym typeface="Wingdings" pitchFamily="2" charset="2"/>
            </a:endParaRPr>
          </a:p>
          <a:p>
            <a:pPr lvl="2"/>
            <a:r>
              <a:rPr lang="en-AU" dirty="0">
                <a:sym typeface="Wingdings" pitchFamily="2" charset="2"/>
              </a:rPr>
              <a:t>Frequent </a:t>
            </a:r>
            <a:r>
              <a:rPr lang="en-AU" dirty="0" smtClean="0">
                <a:sym typeface="Wingdings" pitchFamily="2" charset="2"/>
              </a:rPr>
              <a:t>urination - increased drinking from thirst</a:t>
            </a:r>
            <a:endParaRPr lang="en-AU" dirty="0">
              <a:sym typeface="Wingdings" pitchFamily="2" charset="2"/>
            </a:endParaRPr>
          </a:p>
          <a:p>
            <a:pPr lvl="2"/>
            <a:r>
              <a:rPr lang="en-AU" dirty="0">
                <a:sym typeface="Wingdings" pitchFamily="2" charset="2"/>
              </a:rPr>
              <a:t>Weight </a:t>
            </a:r>
            <a:r>
              <a:rPr lang="en-AU" dirty="0" smtClean="0">
                <a:sym typeface="Wingdings" pitchFamily="2" charset="2"/>
              </a:rPr>
              <a:t>loss – cells cannot access glucose for metabolism</a:t>
            </a:r>
          </a:p>
          <a:p>
            <a:pPr lvl="1"/>
            <a:r>
              <a:rPr lang="en-AU" dirty="0">
                <a:sym typeface="Wingdings" pitchFamily="2" charset="2"/>
              </a:rPr>
              <a:t>Treatment:</a:t>
            </a:r>
          </a:p>
          <a:p>
            <a:pPr lvl="2"/>
            <a:r>
              <a:rPr lang="en-AU" dirty="0">
                <a:sym typeface="Wingdings" pitchFamily="2" charset="2"/>
              </a:rPr>
              <a:t> </a:t>
            </a:r>
            <a:r>
              <a:rPr lang="en-AU" dirty="0" smtClean="0">
                <a:sym typeface="Wingdings" pitchFamily="2" charset="2"/>
              </a:rPr>
              <a:t>Insulin injections as it is not being made by the pancreas</a:t>
            </a:r>
            <a:endParaRPr lang="en-AU" dirty="0">
              <a:sym typeface="Wingdings" pitchFamily="2" charset="2"/>
            </a:endParaRPr>
          </a:p>
          <a:p>
            <a:pPr lvl="2"/>
            <a:r>
              <a:rPr lang="en-AU" dirty="0">
                <a:sym typeface="Wingdings" pitchFamily="2" charset="2"/>
              </a:rPr>
              <a:t>Careful diet and </a:t>
            </a:r>
            <a:r>
              <a:rPr lang="en-AU" dirty="0" smtClean="0">
                <a:sym typeface="Wingdings" pitchFamily="2" charset="2"/>
              </a:rPr>
              <a:t>exercise.</a:t>
            </a:r>
            <a:endParaRPr lang="en-AU" dirty="0">
              <a:sym typeface="Wingdings" pitchFamily="2" charset="2"/>
            </a:endParaRPr>
          </a:p>
          <a:p>
            <a:pPr marL="914400" lvl="2" indent="0">
              <a:buNone/>
            </a:pPr>
            <a:endParaRPr lang="en-AU" dirty="0">
              <a:sym typeface="Wingdings" pitchFamily="2" charset="2"/>
            </a:endParaRPr>
          </a:p>
          <a:p>
            <a:pPr marL="914400" lvl="2" indent="0">
              <a:buNone/>
            </a:pPr>
            <a:endParaRPr lang="en-AU" dirty="0" smtClean="0">
              <a:sym typeface="Wingdings" pitchFamily="2" charset="2"/>
            </a:endParaRPr>
          </a:p>
        </p:txBody>
      </p:sp>
      <p:sp>
        <p:nvSpPr>
          <p:cNvPr id="5" name="Title 1"/>
          <p:cNvSpPr>
            <a:spLocks noGrp="1"/>
          </p:cNvSpPr>
          <p:nvPr>
            <p:ph type="title"/>
          </p:nvPr>
        </p:nvSpPr>
        <p:spPr>
          <a:xfrm>
            <a:off x="283027" y="292056"/>
            <a:ext cx="10001795" cy="562074"/>
          </a:xfrm>
        </p:spPr>
        <p:txBody>
          <a:bodyPr>
            <a:noAutofit/>
          </a:bodyPr>
          <a:lstStyle/>
          <a:p>
            <a:r>
              <a:rPr lang="en-AU" sz="3600" b="1" dirty="0" smtClean="0">
                <a:latin typeface="+mn-lt"/>
              </a:rPr>
              <a:t>Hormonal Causes of Disruption – Diabetes mellitus</a:t>
            </a:r>
            <a:endParaRPr lang="en-AU" sz="3600" b="1" dirty="0">
              <a:latin typeface="+mn-lt"/>
            </a:endParaRPr>
          </a:p>
        </p:txBody>
      </p:sp>
    </p:spTree>
    <p:extLst>
      <p:ext uri="{BB962C8B-B14F-4D97-AF65-F5344CB8AC3E}">
        <p14:creationId xmlns:p14="http://schemas.microsoft.com/office/powerpoint/2010/main" val="3171085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3027" y="949234"/>
            <a:ext cx="8355875" cy="5908766"/>
          </a:xfrm>
        </p:spPr>
        <p:txBody>
          <a:bodyPr>
            <a:normAutofit fontScale="92500" lnSpcReduction="20000"/>
          </a:bodyPr>
          <a:lstStyle/>
          <a:p>
            <a:r>
              <a:rPr lang="en-AU" dirty="0"/>
              <a:t>Type 2 Diabetes: a lifestyle disease</a:t>
            </a:r>
          </a:p>
          <a:p>
            <a:pPr lvl="1"/>
            <a:r>
              <a:rPr lang="en-AU" dirty="0"/>
              <a:t>Also called “adult-onset diabetes”</a:t>
            </a:r>
          </a:p>
          <a:p>
            <a:pPr lvl="1"/>
            <a:r>
              <a:rPr lang="en-AU" dirty="0"/>
              <a:t>Can produce insulin, but cells do not </a:t>
            </a:r>
            <a:r>
              <a:rPr lang="en-AU" dirty="0" smtClean="0"/>
              <a:t>respond by allowing glucose to enter.</a:t>
            </a:r>
            <a:endParaRPr lang="en-AU" dirty="0"/>
          </a:p>
          <a:p>
            <a:pPr lvl="1"/>
            <a:r>
              <a:rPr lang="en-AU" dirty="0">
                <a:sym typeface="Wingdings" pitchFamily="2" charset="2"/>
              </a:rPr>
              <a:t>Lifestyle factors involved:</a:t>
            </a:r>
          </a:p>
          <a:p>
            <a:pPr lvl="2"/>
            <a:r>
              <a:rPr lang="en-AU" dirty="0">
                <a:sym typeface="Wingdings" pitchFamily="2" charset="2"/>
              </a:rPr>
              <a:t>Lack of physical activity</a:t>
            </a:r>
          </a:p>
          <a:p>
            <a:pPr lvl="2"/>
            <a:r>
              <a:rPr lang="en-AU" dirty="0">
                <a:sym typeface="Wingdings" pitchFamily="2" charset="2"/>
              </a:rPr>
              <a:t>Being overweight or obese</a:t>
            </a:r>
          </a:p>
          <a:p>
            <a:pPr lvl="2"/>
            <a:r>
              <a:rPr lang="en-AU" dirty="0">
                <a:sym typeface="Wingdings" pitchFamily="2" charset="2"/>
              </a:rPr>
              <a:t>High sugar, fat and salt diet, low fibre intake</a:t>
            </a:r>
          </a:p>
          <a:p>
            <a:pPr lvl="2"/>
            <a:r>
              <a:rPr lang="en-AU" dirty="0">
                <a:sym typeface="Wingdings" pitchFamily="2" charset="2"/>
              </a:rPr>
              <a:t>High blood pressure</a:t>
            </a:r>
          </a:p>
          <a:p>
            <a:pPr lvl="2"/>
            <a:r>
              <a:rPr lang="en-AU" dirty="0">
                <a:sym typeface="Wingdings" pitchFamily="2" charset="2"/>
              </a:rPr>
              <a:t>High cholesterol</a:t>
            </a:r>
          </a:p>
          <a:p>
            <a:pPr lvl="2"/>
            <a:r>
              <a:rPr lang="en-AU" dirty="0">
                <a:sym typeface="Wingdings" pitchFamily="2" charset="2"/>
              </a:rPr>
              <a:t>Smoking</a:t>
            </a:r>
          </a:p>
          <a:p>
            <a:pPr lvl="1"/>
            <a:r>
              <a:rPr lang="en-AU" dirty="0">
                <a:sym typeface="Wingdings" pitchFamily="2" charset="2"/>
              </a:rPr>
              <a:t>Symptoms:</a:t>
            </a:r>
          </a:p>
          <a:p>
            <a:pPr lvl="2"/>
            <a:r>
              <a:rPr lang="en-AU" dirty="0">
                <a:sym typeface="Wingdings" pitchFamily="2" charset="2"/>
              </a:rPr>
              <a:t>Develops gradually</a:t>
            </a:r>
          </a:p>
          <a:p>
            <a:pPr lvl="2"/>
            <a:r>
              <a:rPr lang="en-AU" dirty="0">
                <a:sym typeface="Wingdings" pitchFamily="2" charset="2"/>
              </a:rPr>
              <a:t>Extreme </a:t>
            </a:r>
            <a:r>
              <a:rPr lang="en-AU" dirty="0" smtClean="0">
                <a:sym typeface="Wingdings" pitchFamily="2" charset="2"/>
              </a:rPr>
              <a:t>thirst – increased blood glucose increases osmotic pressure</a:t>
            </a:r>
            <a:endParaRPr lang="en-AU" dirty="0">
              <a:sym typeface="Wingdings" pitchFamily="2" charset="2"/>
            </a:endParaRPr>
          </a:p>
          <a:p>
            <a:pPr lvl="2"/>
            <a:r>
              <a:rPr lang="en-AU" dirty="0">
                <a:sym typeface="Wingdings" pitchFamily="2" charset="2"/>
              </a:rPr>
              <a:t>Frequent </a:t>
            </a:r>
            <a:r>
              <a:rPr lang="en-AU" dirty="0" smtClean="0">
                <a:sym typeface="Wingdings" pitchFamily="2" charset="2"/>
              </a:rPr>
              <a:t>urination – due to increased thirst</a:t>
            </a:r>
            <a:endParaRPr lang="en-AU" dirty="0">
              <a:sym typeface="Wingdings" pitchFamily="2" charset="2"/>
            </a:endParaRPr>
          </a:p>
          <a:p>
            <a:pPr lvl="2"/>
            <a:r>
              <a:rPr lang="en-AU" dirty="0">
                <a:sym typeface="Wingdings" pitchFamily="2" charset="2"/>
              </a:rPr>
              <a:t>Weight </a:t>
            </a:r>
            <a:r>
              <a:rPr lang="en-AU" dirty="0" smtClean="0">
                <a:sym typeface="Wingdings" pitchFamily="2" charset="2"/>
              </a:rPr>
              <a:t>loss (not always) – glucose can’t enter cells for metabolism.</a:t>
            </a:r>
            <a:endParaRPr lang="en-AU" dirty="0">
              <a:sym typeface="Wingdings" pitchFamily="2" charset="2"/>
            </a:endParaRPr>
          </a:p>
          <a:p>
            <a:pPr lvl="2"/>
            <a:r>
              <a:rPr lang="en-AU" dirty="0" smtClean="0">
                <a:sym typeface="Wingdings" pitchFamily="2" charset="2"/>
              </a:rPr>
              <a:t>Tiredness – glucose can’t enter cells for metabolism</a:t>
            </a:r>
          </a:p>
          <a:p>
            <a:pPr lvl="1"/>
            <a:r>
              <a:rPr lang="en-AU" dirty="0">
                <a:sym typeface="Wingdings" pitchFamily="2" charset="2"/>
              </a:rPr>
              <a:t>Treatment:</a:t>
            </a:r>
          </a:p>
          <a:p>
            <a:pPr lvl="2"/>
            <a:r>
              <a:rPr lang="en-AU" dirty="0">
                <a:sym typeface="Wingdings" pitchFamily="2" charset="2"/>
              </a:rPr>
              <a:t> better diet, exercise, lifestyle can reverse or control symptoms</a:t>
            </a:r>
          </a:p>
          <a:p>
            <a:pPr lvl="2"/>
            <a:r>
              <a:rPr lang="en-AU" dirty="0">
                <a:sym typeface="Wingdings" pitchFamily="2" charset="2"/>
              </a:rPr>
              <a:t>Sometimes medication</a:t>
            </a:r>
          </a:p>
          <a:p>
            <a:pPr marL="914400" lvl="2" indent="0">
              <a:buNone/>
            </a:pPr>
            <a:endParaRPr lang="en-AU" dirty="0">
              <a:sym typeface="Wingdings" pitchFamily="2" charset="2"/>
            </a:endParaRPr>
          </a:p>
          <a:p>
            <a:pPr marL="914400" lvl="2" indent="0">
              <a:buNone/>
            </a:pPr>
            <a:endParaRPr lang="en-AU" dirty="0" smtClean="0">
              <a:sym typeface="Wingdings" pitchFamily="2" charset="2"/>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6200" y="949234"/>
            <a:ext cx="3675800" cy="4814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a:spLocks noGrp="1"/>
          </p:cNvSpPr>
          <p:nvPr>
            <p:ph type="title"/>
          </p:nvPr>
        </p:nvSpPr>
        <p:spPr>
          <a:xfrm>
            <a:off x="283027" y="292056"/>
            <a:ext cx="10001795" cy="562074"/>
          </a:xfrm>
        </p:spPr>
        <p:txBody>
          <a:bodyPr>
            <a:noAutofit/>
          </a:bodyPr>
          <a:lstStyle/>
          <a:p>
            <a:r>
              <a:rPr lang="en-AU" sz="3600" b="1" dirty="0" smtClean="0">
                <a:latin typeface="+mn-lt"/>
              </a:rPr>
              <a:t>Hormonal Causes of Disruption – Diabetes mellitus</a:t>
            </a:r>
            <a:endParaRPr lang="en-AU" sz="3600" b="1" dirty="0">
              <a:latin typeface="+mn-lt"/>
            </a:endParaRPr>
          </a:p>
        </p:txBody>
      </p:sp>
    </p:spTree>
    <p:extLst>
      <p:ext uri="{BB962C8B-B14F-4D97-AF65-F5344CB8AC3E}">
        <p14:creationId xmlns:p14="http://schemas.microsoft.com/office/powerpoint/2010/main" val="12561225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473" y="189940"/>
            <a:ext cx="9345327" cy="567706"/>
          </a:xfrm>
        </p:spPr>
        <p:txBody>
          <a:bodyPr>
            <a:normAutofit fontScale="90000"/>
          </a:bodyPr>
          <a:lstStyle/>
          <a:p>
            <a:r>
              <a:rPr lang="en-AU" sz="3600" b="1" dirty="0">
                <a:latin typeface="+mn-lt"/>
              </a:rPr>
              <a:t>Diabetes mellitus: a disorder of glucose regulation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17536168"/>
              </p:ext>
            </p:extLst>
          </p:nvPr>
        </p:nvGraphicFramePr>
        <p:xfrm>
          <a:off x="445771" y="876845"/>
          <a:ext cx="10744743" cy="5820046"/>
        </p:xfrm>
        <a:graphic>
          <a:graphicData uri="http://schemas.openxmlformats.org/drawingml/2006/table">
            <a:tbl>
              <a:tblPr firstRow="1" bandRow="1">
                <a:tableStyleId>{5C22544A-7EE6-4342-B048-85BDC9FD1C3A}</a:tableStyleId>
              </a:tblPr>
              <a:tblGrid>
                <a:gridCol w="2686185">
                  <a:extLst>
                    <a:ext uri="{9D8B030D-6E8A-4147-A177-3AD203B41FA5}">
                      <a16:colId xmlns:a16="http://schemas.microsoft.com/office/drawing/2014/main" val="590577530"/>
                    </a:ext>
                  </a:extLst>
                </a:gridCol>
                <a:gridCol w="2962730">
                  <a:extLst>
                    <a:ext uri="{9D8B030D-6E8A-4147-A177-3AD203B41FA5}">
                      <a16:colId xmlns:a16="http://schemas.microsoft.com/office/drawing/2014/main" val="975292724"/>
                    </a:ext>
                  </a:extLst>
                </a:gridCol>
                <a:gridCol w="2409643">
                  <a:extLst>
                    <a:ext uri="{9D8B030D-6E8A-4147-A177-3AD203B41FA5}">
                      <a16:colId xmlns:a16="http://schemas.microsoft.com/office/drawing/2014/main" val="2052926543"/>
                    </a:ext>
                  </a:extLst>
                </a:gridCol>
                <a:gridCol w="2686185">
                  <a:extLst>
                    <a:ext uri="{9D8B030D-6E8A-4147-A177-3AD203B41FA5}">
                      <a16:colId xmlns:a16="http://schemas.microsoft.com/office/drawing/2014/main" val="917296839"/>
                    </a:ext>
                  </a:extLst>
                </a:gridCol>
              </a:tblGrid>
              <a:tr h="389350">
                <a:tc>
                  <a:txBody>
                    <a:bodyPr/>
                    <a:lstStyle/>
                    <a:p>
                      <a:r>
                        <a:rPr lang="en-AU" sz="1400" dirty="0" smtClean="0"/>
                        <a:t>Common</a:t>
                      </a:r>
                      <a:r>
                        <a:rPr lang="en-AU" sz="1400" baseline="0" dirty="0" smtClean="0"/>
                        <a:t> Cause(s)</a:t>
                      </a:r>
                      <a:endParaRPr lang="en-AU" sz="1400" dirty="0"/>
                    </a:p>
                  </a:txBody>
                  <a:tcPr marL="68580" marR="68580" marT="34290" marB="34290"/>
                </a:tc>
                <a:tc>
                  <a:txBody>
                    <a:bodyPr/>
                    <a:lstStyle/>
                    <a:p>
                      <a:r>
                        <a:rPr lang="en-AU" sz="1400" dirty="0" smtClean="0"/>
                        <a:t>Symptoms</a:t>
                      </a:r>
                      <a:endParaRPr lang="en-AU" sz="1400" dirty="0"/>
                    </a:p>
                  </a:txBody>
                  <a:tcPr marL="68580" marR="68580" marT="34290" marB="34290"/>
                </a:tc>
                <a:tc>
                  <a:txBody>
                    <a:bodyPr/>
                    <a:lstStyle/>
                    <a:p>
                      <a:r>
                        <a:rPr lang="en-AU" sz="1400" dirty="0" smtClean="0"/>
                        <a:t>Diagnosis</a:t>
                      </a:r>
                      <a:endParaRPr lang="en-AU" sz="1400" dirty="0"/>
                    </a:p>
                  </a:txBody>
                  <a:tcPr marL="68580" marR="68580" marT="34290" marB="34290"/>
                </a:tc>
                <a:tc>
                  <a:txBody>
                    <a:bodyPr/>
                    <a:lstStyle/>
                    <a:p>
                      <a:r>
                        <a:rPr lang="en-AU" sz="1400" dirty="0" smtClean="0"/>
                        <a:t>Treatment</a:t>
                      </a:r>
                      <a:endParaRPr lang="en-AU" sz="1400" dirty="0"/>
                    </a:p>
                  </a:txBody>
                  <a:tcPr marL="68580" marR="68580" marT="34290" marB="34290"/>
                </a:tc>
                <a:extLst>
                  <a:ext uri="{0D108BD9-81ED-4DB2-BD59-A6C34878D82A}">
                    <a16:rowId xmlns:a16="http://schemas.microsoft.com/office/drawing/2014/main" val="3110391066"/>
                  </a:ext>
                </a:extLst>
              </a:tr>
              <a:tr h="2339940">
                <a:tc>
                  <a:txBody>
                    <a:bodyPr/>
                    <a:lstStyle/>
                    <a:p>
                      <a:pPr marL="0" indent="0">
                        <a:buFont typeface="Arial" panose="020B0604020202020204" pitchFamily="34" charset="0"/>
                        <a:buNone/>
                      </a:pPr>
                      <a:r>
                        <a:rPr lang="en-AU" sz="1400" dirty="0" smtClean="0"/>
                        <a:t>Type</a:t>
                      </a:r>
                      <a:r>
                        <a:rPr lang="en-AU" sz="1400" baseline="0" dirty="0" smtClean="0"/>
                        <a:t> 1 Diabetes:  </a:t>
                      </a:r>
                    </a:p>
                    <a:p>
                      <a:pPr marL="285750" indent="-285750">
                        <a:buFont typeface="Arial" panose="020B0604020202020204" pitchFamily="34" charset="0"/>
                        <a:buChar char="•"/>
                      </a:pPr>
                      <a:r>
                        <a:rPr lang="en-AU" sz="1400" dirty="0" smtClean="0"/>
                        <a:t>Autoimmune</a:t>
                      </a:r>
                      <a:r>
                        <a:rPr lang="en-AU" sz="1400" baseline="0" dirty="0" smtClean="0"/>
                        <a:t> attack of pancreas destroys islet tissue. Little to no insulin produced</a:t>
                      </a:r>
                    </a:p>
                    <a:p>
                      <a:pPr marL="0" indent="0">
                        <a:buFont typeface="Arial" panose="020B0604020202020204" pitchFamily="34" charset="0"/>
                        <a:buNone/>
                      </a:pPr>
                      <a:endParaRPr lang="en-AU" sz="1400" baseline="0" dirty="0" smtClean="0"/>
                    </a:p>
                    <a:p>
                      <a:pPr marL="0" indent="0">
                        <a:buFont typeface="Arial" panose="020B0604020202020204" pitchFamily="34" charset="0"/>
                        <a:buNone/>
                      </a:pPr>
                      <a:endParaRPr lang="en-AU" sz="1400" baseline="0" dirty="0" smtClean="0"/>
                    </a:p>
                  </a:txBody>
                  <a:tcPr marL="68580" marR="68580" marT="34290" marB="34290"/>
                </a:tc>
                <a:tc>
                  <a:txBody>
                    <a:bodyPr/>
                    <a:lstStyle/>
                    <a:p>
                      <a:pPr marL="285750" indent="-285750">
                        <a:buFont typeface="Arial" panose="020B0604020202020204" pitchFamily="34" charset="0"/>
                        <a:buChar char="•"/>
                      </a:pPr>
                      <a:r>
                        <a:rPr lang="en-AU" sz="1400" dirty="0" smtClean="0"/>
                        <a:t>Usually childhood onset</a:t>
                      </a:r>
                    </a:p>
                    <a:p>
                      <a:pPr marL="285750" indent="-285750">
                        <a:buFont typeface="Arial" panose="020B0604020202020204" pitchFamily="34" charset="0"/>
                        <a:buChar char="•"/>
                      </a:pPr>
                      <a:r>
                        <a:rPr lang="en-AU" sz="1400" dirty="0" smtClean="0"/>
                        <a:t>Extreme thirst</a:t>
                      </a:r>
                    </a:p>
                    <a:p>
                      <a:pPr marL="285750" indent="-285750">
                        <a:buFont typeface="Arial" panose="020B0604020202020204" pitchFamily="34" charset="0"/>
                        <a:buChar char="•"/>
                      </a:pPr>
                      <a:r>
                        <a:rPr lang="en-AU" sz="1400" dirty="0" smtClean="0"/>
                        <a:t>Excessive</a:t>
                      </a:r>
                      <a:r>
                        <a:rPr lang="en-AU" sz="1400" baseline="0" dirty="0" smtClean="0"/>
                        <a:t> urination</a:t>
                      </a:r>
                    </a:p>
                    <a:p>
                      <a:pPr marL="285750" indent="-285750">
                        <a:buFont typeface="Arial" panose="020B0604020202020204" pitchFamily="34" charset="0"/>
                        <a:buChar char="•"/>
                      </a:pPr>
                      <a:r>
                        <a:rPr lang="en-AU" sz="1400" baseline="0" dirty="0" smtClean="0"/>
                        <a:t>Weakness</a:t>
                      </a:r>
                    </a:p>
                    <a:p>
                      <a:pPr marL="285750" indent="-285750">
                        <a:buFont typeface="Arial" panose="020B0604020202020204" pitchFamily="34" charset="0"/>
                        <a:buChar char="•"/>
                      </a:pPr>
                      <a:r>
                        <a:rPr lang="en-AU" sz="1400" baseline="0" dirty="0" smtClean="0"/>
                        <a:t>Fatigue</a:t>
                      </a:r>
                    </a:p>
                    <a:p>
                      <a:pPr marL="285750" indent="-285750">
                        <a:buFont typeface="Arial" panose="020B0604020202020204" pitchFamily="34" charset="0"/>
                        <a:buChar char="•"/>
                      </a:pPr>
                      <a:r>
                        <a:rPr lang="en-AU" sz="1400" baseline="0" dirty="0" smtClean="0"/>
                        <a:t>Diabetic ketoacidosis – odd smelling breath due to ketones</a:t>
                      </a:r>
                    </a:p>
                    <a:p>
                      <a:pPr marL="285750" indent="-285750">
                        <a:buFont typeface="Arial" panose="020B0604020202020204" pitchFamily="34" charset="0"/>
                        <a:buChar char="•"/>
                      </a:pPr>
                      <a:r>
                        <a:rPr lang="en-AU" sz="1400" baseline="0" dirty="0" smtClean="0"/>
                        <a:t>Death if untreated</a:t>
                      </a:r>
                    </a:p>
                  </a:txBody>
                  <a:tcPr marL="68580" marR="68580" marT="34290" marB="34290"/>
                </a:tc>
                <a:tc rowSpan="2">
                  <a:txBody>
                    <a:bodyPr/>
                    <a:lstStyle/>
                    <a:p>
                      <a:pPr marL="285750" indent="-285750">
                        <a:buFont typeface="Arial" panose="020B0604020202020204" pitchFamily="34" charset="0"/>
                        <a:buChar char="•"/>
                      </a:pPr>
                      <a:r>
                        <a:rPr lang="en-AU" sz="1400" dirty="0" smtClean="0"/>
                        <a:t>Blood test to</a:t>
                      </a:r>
                      <a:r>
                        <a:rPr lang="en-AU" sz="1400" baseline="0" dirty="0" smtClean="0"/>
                        <a:t> show high blood glucose levels.</a:t>
                      </a:r>
                    </a:p>
                    <a:p>
                      <a:pPr marL="285750" indent="-285750">
                        <a:buFont typeface="Arial" panose="020B0604020202020204" pitchFamily="34" charset="0"/>
                        <a:buChar char="•"/>
                      </a:pPr>
                      <a:r>
                        <a:rPr lang="en-AU" sz="1400" baseline="0" dirty="0" smtClean="0"/>
                        <a:t>Presence of glucose in urine.</a:t>
                      </a:r>
                      <a:endParaRPr lang="en-AU" sz="1400" dirty="0"/>
                    </a:p>
                  </a:txBody>
                  <a:tcPr marL="68580" marR="68580" marT="34290" marB="34290"/>
                </a:tc>
                <a:tc>
                  <a:txBody>
                    <a:bodyPr/>
                    <a:lstStyle/>
                    <a:p>
                      <a:r>
                        <a:rPr lang="en-AU" sz="1400" dirty="0" smtClean="0"/>
                        <a:t>Daily insulin injections, accompanied by careful diet and exercise regime.</a:t>
                      </a:r>
                      <a:endParaRPr lang="en-AU" sz="1400" dirty="0"/>
                    </a:p>
                  </a:txBody>
                  <a:tcPr marL="68580" marR="68580" marT="34290" marB="34290"/>
                </a:tc>
                <a:extLst>
                  <a:ext uri="{0D108BD9-81ED-4DB2-BD59-A6C34878D82A}">
                    <a16:rowId xmlns:a16="http://schemas.microsoft.com/office/drawing/2014/main" val="1227141916"/>
                  </a:ext>
                </a:extLst>
              </a:tr>
              <a:tr h="3090756">
                <a:tc>
                  <a:txBody>
                    <a:bodyPr/>
                    <a:lstStyle/>
                    <a:p>
                      <a:pPr marL="0" indent="0">
                        <a:buFont typeface="Arial" panose="020B0604020202020204" pitchFamily="34" charset="0"/>
                        <a:buNone/>
                      </a:pPr>
                      <a:r>
                        <a:rPr lang="en-AU" sz="1400" dirty="0" smtClean="0"/>
                        <a:t>Type 2 Diabetes:</a:t>
                      </a:r>
                    </a:p>
                    <a:p>
                      <a:pPr marL="285750" indent="-285750">
                        <a:buFont typeface="Arial" panose="020B0604020202020204" pitchFamily="34" charset="0"/>
                        <a:buChar char="•"/>
                      </a:pPr>
                      <a:r>
                        <a:rPr lang="en-AU" sz="1400" dirty="0" smtClean="0"/>
                        <a:t>Lifestyle cause with some genetic components.</a:t>
                      </a:r>
                    </a:p>
                    <a:p>
                      <a:pPr marL="285750" indent="-285750">
                        <a:buFont typeface="Arial" panose="020B0604020202020204" pitchFamily="34" charset="0"/>
                        <a:buChar char="•"/>
                      </a:pPr>
                      <a:r>
                        <a:rPr lang="en-AU" sz="1400" dirty="0" smtClean="0"/>
                        <a:t>Cells</a:t>
                      </a:r>
                      <a:r>
                        <a:rPr lang="en-AU" sz="1400" baseline="0" dirty="0" smtClean="0"/>
                        <a:t> become resistant to insulin, so it cannot be absorbed</a:t>
                      </a:r>
                      <a:endParaRPr lang="en-AU" sz="1400" dirty="0"/>
                    </a:p>
                  </a:txBody>
                  <a:tcPr marL="68580" marR="68580" marT="34290" marB="34290"/>
                </a:tc>
                <a:tc>
                  <a:txBody>
                    <a:bodyPr/>
                    <a:lstStyle/>
                    <a:p>
                      <a:pPr marL="285750" indent="-285750">
                        <a:buFont typeface="Arial" panose="020B0604020202020204" pitchFamily="34" charset="0"/>
                        <a:buChar char="•"/>
                      </a:pPr>
                      <a:r>
                        <a:rPr lang="en-AU" sz="1400" dirty="0" smtClean="0"/>
                        <a:t>Adult onset (45+)</a:t>
                      </a:r>
                    </a:p>
                    <a:p>
                      <a:pPr marL="285750" indent="-285750">
                        <a:buFont typeface="Arial" panose="020B0604020202020204" pitchFamily="34" charset="0"/>
                        <a:buChar char="•"/>
                      </a:pPr>
                      <a:r>
                        <a:rPr lang="en-AU" sz="1400" dirty="0" smtClean="0"/>
                        <a:t>Few</a:t>
                      </a:r>
                      <a:r>
                        <a:rPr lang="en-AU" sz="1400" baseline="0" dirty="0" smtClean="0"/>
                        <a:t> symptoms at first</a:t>
                      </a:r>
                    </a:p>
                    <a:p>
                      <a:pPr marL="285750" indent="-285750">
                        <a:buFont typeface="Arial" panose="020B0604020202020204" pitchFamily="34" charset="0"/>
                        <a:buChar char="•"/>
                      </a:pPr>
                      <a:r>
                        <a:rPr lang="en-AU" sz="1400" baseline="0" dirty="0" smtClean="0"/>
                        <a:t>As severity increases:</a:t>
                      </a:r>
                    </a:p>
                    <a:p>
                      <a:pPr marL="742950" lvl="1" indent="-285750">
                        <a:buFont typeface="Arial" panose="020B0604020202020204" pitchFamily="34" charset="0"/>
                        <a:buChar char="•"/>
                      </a:pPr>
                      <a:r>
                        <a:rPr lang="en-AU" sz="1400" baseline="0" dirty="0" smtClean="0"/>
                        <a:t>Thirst</a:t>
                      </a:r>
                    </a:p>
                    <a:p>
                      <a:pPr marL="742950" lvl="1" indent="-285750">
                        <a:buFont typeface="Arial" panose="020B0604020202020204" pitchFamily="34" charset="0"/>
                        <a:buChar char="•"/>
                      </a:pPr>
                      <a:r>
                        <a:rPr lang="en-AU" sz="1400" baseline="0" dirty="0" smtClean="0"/>
                        <a:t>Excessive urination</a:t>
                      </a:r>
                    </a:p>
                    <a:p>
                      <a:pPr marL="742950" lvl="1" indent="-285750">
                        <a:buFont typeface="Arial" panose="020B0604020202020204" pitchFamily="34" charset="0"/>
                        <a:buChar char="•"/>
                      </a:pPr>
                      <a:r>
                        <a:rPr lang="en-AU" sz="1400" baseline="0" dirty="0" smtClean="0"/>
                        <a:t>Weakness</a:t>
                      </a:r>
                    </a:p>
                    <a:p>
                      <a:pPr marL="742950" lvl="1" indent="-285750">
                        <a:buFont typeface="Arial" panose="020B0604020202020204" pitchFamily="34" charset="0"/>
                        <a:buChar char="•"/>
                      </a:pPr>
                      <a:r>
                        <a:rPr lang="en-AU" sz="1400" baseline="0" dirty="0" smtClean="0"/>
                        <a:t>Poor wound healing</a:t>
                      </a:r>
                    </a:p>
                    <a:p>
                      <a:pPr marL="742950" lvl="1" indent="-285750">
                        <a:buFont typeface="Arial" panose="020B0604020202020204" pitchFamily="34" charset="0"/>
                        <a:buChar char="•"/>
                      </a:pPr>
                      <a:r>
                        <a:rPr lang="en-AU" sz="1400" baseline="0" dirty="0" smtClean="0"/>
                        <a:t>Headaches</a:t>
                      </a:r>
                    </a:p>
                    <a:p>
                      <a:pPr marL="742950" lvl="1" indent="-285750">
                        <a:buFont typeface="Arial" panose="020B0604020202020204" pitchFamily="34" charset="0"/>
                        <a:buChar char="•"/>
                      </a:pPr>
                      <a:r>
                        <a:rPr lang="en-AU" sz="1400" baseline="0" dirty="0" smtClean="0"/>
                        <a:t>Dizziness</a:t>
                      </a:r>
                    </a:p>
                    <a:p>
                      <a:pPr marL="285750" indent="-285750">
                        <a:buFont typeface="Arial" panose="020B0604020202020204" pitchFamily="34" charset="0"/>
                        <a:buChar char="•"/>
                      </a:pPr>
                      <a:endParaRPr lang="en-AU" sz="1400" dirty="0"/>
                    </a:p>
                  </a:txBody>
                  <a:tcPr marL="68580" marR="68580" marT="34290" marB="34290"/>
                </a:tc>
                <a:tc vMerge="1">
                  <a:txBody>
                    <a:bodyPr/>
                    <a:lstStyle/>
                    <a:p>
                      <a:pPr marL="285750" indent="-285750">
                        <a:buFont typeface="Arial" panose="020B0604020202020204" pitchFamily="34" charset="0"/>
                        <a:buChar char="•"/>
                      </a:pPr>
                      <a:endParaRPr lang="en-AU" dirty="0"/>
                    </a:p>
                  </a:txBody>
                  <a:tcPr/>
                </a:tc>
                <a:tc>
                  <a:txBody>
                    <a:bodyPr/>
                    <a:lstStyle/>
                    <a:p>
                      <a:pPr marL="285750" indent="-285750">
                        <a:buFont typeface="Arial" panose="020B0604020202020204" pitchFamily="34" charset="0"/>
                        <a:buChar char="•"/>
                      </a:pPr>
                      <a:r>
                        <a:rPr lang="en-AU" sz="1400" dirty="0" smtClean="0"/>
                        <a:t>Lifestyle changes</a:t>
                      </a:r>
                    </a:p>
                    <a:p>
                      <a:pPr marL="742950" lvl="1" indent="-285750">
                        <a:buFont typeface="Arial" panose="020B0604020202020204" pitchFamily="34" charset="0"/>
                        <a:buChar char="•"/>
                      </a:pPr>
                      <a:r>
                        <a:rPr lang="en-AU" sz="1400" dirty="0" smtClean="0"/>
                        <a:t>Weight</a:t>
                      </a:r>
                      <a:r>
                        <a:rPr lang="en-AU" sz="1400" baseline="0" dirty="0" smtClean="0"/>
                        <a:t> loss</a:t>
                      </a:r>
                    </a:p>
                    <a:p>
                      <a:pPr marL="742950" lvl="1" indent="-285750">
                        <a:buFont typeface="Arial" panose="020B0604020202020204" pitchFamily="34" charset="0"/>
                        <a:buChar char="•"/>
                      </a:pPr>
                      <a:r>
                        <a:rPr lang="en-AU" sz="1400" baseline="0" dirty="0" smtClean="0"/>
                        <a:t>Regular exercise</a:t>
                      </a:r>
                    </a:p>
                    <a:p>
                      <a:pPr marL="742950" lvl="1" indent="-285750">
                        <a:buFont typeface="Arial" panose="020B0604020202020204" pitchFamily="34" charset="0"/>
                        <a:buChar char="•"/>
                      </a:pPr>
                      <a:r>
                        <a:rPr lang="en-AU" sz="1400" baseline="0" dirty="0" smtClean="0"/>
                        <a:t>Low sugar, good quality diet</a:t>
                      </a:r>
                    </a:p>
                    <a:p>
                      <a:pPr marL="457200" lvl="1" indent="0">
                        <a:buFont typeface="Arial" panose="020B0604020202020204" pitchFamily="34" charset="0"/>
                        <a:buNone/>
                      </a:pPr>
                      <a:endParaRPr lang="en-AU" sz="1400" dirty="0" smtClean="0"/>
                    </a:p>
                    <a:p>
                      <a:pPr marL="285750" indent="-285750">
                        <a:buFont typeface="Arial" panose="020B0604020202020204" pitchFamily="34" charset="0"/>
                        <a:buChar char="•"/>
                      </a:pPr>
                      <a:r>
                        <a:rPr lang="en-AU" sz="1400" dirty="0" smtClean="0"/>
                        <a:t>Medication</a:t>
                      </a:r>
                      <a:r>
                        <a:rPr lang="en-AU" sz="1400" baseline="0" dirty="0" smtClean="0"/>
                        <a:t> to manage insulin resistance</a:t>
                      </a:r>
                      <a:endParaRPr lang="en-AU" sz="1400" dirty="0"/>
                    </a:p>
                  </a:txBody>
                  <a:tcPr marL="68580" marR="68580" marT="34290" marB="34290"/>
                </a:tc>
                <a:extLst>
                  <a:ext uri="{0D108BD9-81ED-4DB2-BD59-A6C34878D82A}">
                    <a16:rowId xmlns:a16="http://schemas.microsoft.com/office/drawing/2014/main" val="791971359"/>
                  </a:ext>
                </a:extLst>
              </a:tr>
            </a:tbl>
          </a:graphicData>
        </a:graphic>
      </p:graphicFrame>
      <p:pic>
        <p:nvPicPr>
          <p:cNvPr id="3074" name="Picture 2" descr="Image result for insuli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69383" y="2093170"/>
            <a:ext cx="1757160" cy="1317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54282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627" y="138317"/>
            <a:ext cx="12018373" cy="1455352"/>
          </a:xfrm>
        </p:spPr>
        <p:txBody>
          <a:bodyPr>
            <a:normAutofit/>
          </a:bodyPr>
          <a:lstStyle/>
          <a:p>
            <a:r>
              <a:rPr lang="en-AU" sz="3600" b="1" dirty="0" smtClean="0">
                <a:latin typeface="+mn-lt"/>
              </a:rPr>
              <a:t>Hormonal Causes of Disruption:  </a:t>
            </a:r>
            <a:br>
              <a:rPr lang="en-AU" sz="3600" b="1" dirty="0" smtClean="0">
                <a:latin typeface="+mn-lt"/>
              </a:rPr>
            </a:br>
            <a:r>
              <a:rPr lang="en-AU" sz="3600" b="1" dirty="0" smtClean="0">
                <a:latin typeface="+mn-lt"/>
              </a:rPr>
              <a:t>Thyroid hormone imbalance and disease</a:t>
            </a:r>
            <a:endParaRPr lang="en-AU" sz="3600" b="1" dirty="0">
              <a:latin typeface="+mn-lt"/>
            </a:endParaRPr>
          </a:p>
        </p:txBody>
      </p:sp>
      <p:sp>
        <p:nvSpPr>
          <p:cNvPr id="3" name="Content Placeholder 2"/>
          <p:cNvSpPr>
            <a:spLocks noGrp="1"/>
          </p:cNvSpPr>
          <p:nvPr>
            <p:ph idx="1"/>
          </p:nvPr>
        </p:nvSpPr>
        <p:spPr>
          <a:xfrm>
            <a:off x="243839" y="1828800"/>
            <a:ext cx="8586651" cy="4929051"/>
          </a:xfrm>
        </p:spPr>
        <p:txBody>
          <a:bodyPr>
            <a:normAutofit/>
          </a:bodyPr>
          <a:lstStyle/>
          <a:p>
            <a:r>
              <a:rPr lang="en-AU" sz="2400" dirty="0" smtClean="0"/>
              <a:t>Problems with Thyroid hormone production affect homeostasis, causing disease.</a:t>
            </a:r>
            <a:endParaRPr lang="en-AU" sz="2400" dirty="0"/>
          </a:p>
          <a:p>
            <a:r>
              <a:rPr lang="en-AU" sz="2400" b="1" i="1" dirty="0" smtClean="0"/>
              <a:t>Hyperthyroidism</a:t>
            </a:r>
            <a:r>
              <a:rPr lang="en-AU" sz="2400" dirty="0" smtClean="0"/>
              <a:t> – Too much Thyroid hormone produced</a:t>
            </a:r>
          </a:p>
          <a:p>
            <a:r>
              <a:rPr lang="en-AU" sz="2400" b="1" i="1" dirty="0" smtClean="0"/>
              <a:t>Hypothyroidism</a:t>
            </a:r>
            <a:r>
              <a:rPr lang="en-AU" sz="2400" i="1" dirty="0" smtClean="0"/>
              <a:t> </a:t>
            </a:r>
            <a:r>
              <a:rPr lang="en-AU" sz="2400" dirty="0" smtClean="0"/>
              <a:t>– Too little Thyroid hormone produced</a:t>
            </a:r>
          </a:p>
          <a:p>
            <a:r>
              <a:rPr lang="en-AU" sz="2400" dirty="0"/>
              <a:t>Over or under secretion of thyroid hormone affects metabolism (basal metabolic rate)</a:t>
            </a:r>
          </a:p>
          <a:p>
            <a:r>
              <a:rPr lang="en-AU" sz="2400" dirty="0"/>
              <a:t>Can be due to </a:t>
            </a:r>
          </a:p>
          <a:p>
            <a:pPr lvl="1"/>
            <a:r>
              <a:rPr lang="en-AU" dirty="0"/>
              <a:t>Thyroid gland dysfunction</a:t>
            </a:r>
          </a:p>
          <a:p>
            <a:pPr lvl="1"/>
            <a:r>
              <a:rPr lang="en-AU" dirty="0"/>
              <a:t>TSH secretion problems from the pituitary</a:t>
            </a:r>
          </a:p>
          <a:p>
            <a:pPr marL="0" indent="0">
              <a:buNone/>
            </a:pPr>
            <a:endParaRPr lang="en-AU" dirty="0"/>
          </a:p>
        </p:txBody>
      </p:sp>
      <p:pic>
        <p:nvPicPr>
          <p:cNvPr id="5" name="Picture 4"/>
          <p:cNvPicPr>
            <a:picLocks noChangeAspect="1"/>
          </p:cNvPicPr>
          <p:nvPr/>
        </p:nvPicPr>
        <p:blipFill>
          <a:blip r:embed="rId2"/>
          <a:stretch>
            <a:fillRect/>
          </a:stretch>
        </p:blipFill>
        <p:spPr>
          <a:xfrm>
            <a:off x="8582554" y="2871398"/>
            <a:ext cx="3609446" cy="3661254"/>
          </a:xfrm>
          <a:prstGeom prst="rect">
            <a:avLst/>
          </a:prstGeom>
        </p:spPr>
      </p:pic>
      <p:sp>
        <p:nvSpPr>
          <p:cNvPr id="4" name="Rectangle 3"/>
          <p:cNvSpPr/>
          <p:nvPr/>
        </p:nvSpPr>
        <p:spPr>
          <a:xfrm>
            <a:off x="3807232" y="3244334"/>
            <a:ext cx="4577535" cy="369332"/>
          </a:xfrm>
          <a:prstGeom prst="rect">
            <a:avLst/>
          </a:prstGeom>
        </p:spPr>
        <p:txBody>
          <a:bodyPr wrap="none">
            <a:spAutoFit/>
          </a:bodyPr>
          <a:lstStyle/>
          <a:p>
            <a:pPr lvl="1"/>
            <a:r>
              <a:rPr lang="en-AU" dirty="0"/>
              <a:t>Lack of iodine required to make Thyroxine</a:t>
            </a:r>
          </a:p>
        </p:txBody>
      </p:sp>
    </p:spTree>
    <p:extLst>
      <p:ext uri="{BB962C8B-B14F-4D97-AF65-F5344CB8AC3E}">
        <p14:creationId xmlns:p14="http://schemas.microsoft.com/office/powerpoint/2010/main" val="17136955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138852" y="865558"/>
            <a:ext cx="4803141" cy="5901002"/>
          </a:xfrm>
          <a:prstGeom prst="rect">
            <a:avLst/>
          </a:prstGeom>
        </p:spPr>
      </p:pic>
      <p:pic>
        <p:nvPicPr>
          <p:cNvPr id="3" name="Picture 2"/>
          <p:cNvPicPr>
            <a:picLocks noChangeAspect="1"/>
          </p:cNvPicPr>
          <p:nvPr/>
        </p:nvPicPr>
        <p:blipFill>
          <a:blip r:embed="rId3"/>
          <a:stretch>
            <a:fillRect/>
          </a:stretch>
        </p:blipFill>
        <p:spPr>
          <a:xfrm>
            <a:off x="426915" y="179976"/>
            <a:ext cx="5381702" cy="6586584"/>
          </a:xfrm>
          <a:prstGeom prst="rect">
            <a:avLst/>
          </a:prstGeom>
        </p:spPr>
      </p:pic>
      <p:sp>
        <p:nvSpPr>
          <p:cNvPr id="2" name="Title 1"/>
          <p:cNvSpPr>
            <a:spLocks noGrp="1"/>
          </p:cNvSpPr>
          <p:nvPr>
            <p:ph type="title"/>
          </p:nvPr>
        </p:nvSpPr>
        <p:spPr>
          <a:xfrm>
            <a:off x="3117766" y="0"/>
            <a:ext cx="9074234" cy="508001"/>
          </a:xfrm>
        </p:spPr>
        <p:txBody>
          <a:bodyPr>
            <a:noAutofit/>
          </a:bodyPr>
          <a:lstStyle/>
          <a:p>
            <a:r>
              <a:rPr lang="en-AU" sz="3200" b="1" dirty="0" smtClean="0">
                <a:latin typeface="+mn-lt"/>
              </a:rPr>
              <a:t>Review:  Normal Regulation of Thyroxine production</a:t>
            </a:r>
            <a:endParaRPr lang="en-AU" sz="3200" b="1" dirty="0">
              <a:latin typeface="+mn-lt"/>
            </a:endParaRPr>
          </a:p>
        </p:txBody>
      </p:sp>
    </p:spTree>
    <p:extLst>
      <p:ext uri="{BB962C8B-B14F-4D97-AF65-F5344CB8AC3E}">
        <p14:creationId xmlns:p14="http://schemas.microsoft.com/office/powerpoint/2010/main" val="12736816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383" y="274638"/>
            <a:ext cx="9923417" cy="562074"/>
          </a:xfrm>
        </p:spPr>
        <p:txBody>
          <a:bodyPr>
            <a:noAutofit/>
          </a:bodyPr>
          <a:lstStyle/>
          <a:p>
            <a:r>
              <a:rPr lang="en-AU" sz="3600" b="1" dirty="0" smtClean="0">
                <a:latin typeface="+mn-lt"/>
              </a:rPr>
              <a:t>Hyperthyroidism</a:t>
            </a:r>
            <a:endParaRPr lang="en-AU" sz="3600" b="1" dirty="0">
              <a:latin typeface="+mn-lt"/>
            </a:endParaRPr>
          </a:p>
        </p:txBody>
      </p:sp>
      <p:sp>
        <p:nvSpPr>
          <p:cNvPr id="3" name="Content Placeholder 2"/>
          <p:cNvSpPr>
            <a:spLocks noGrp="1"/>
          </p:cNvSpPr>
          <p:nvPr>
            <p:ph idx="1"/>
          </p:nvPr>
        </p:nvSpPr>
        <p:spPr>
          <a:xfrm>
            <a:off x="348343" y="836712"/>
            <a:ext cx="11561818" cy="5760640"/>
          </a:xfrm>
        </p:spPr>
        <p:txBody>
          <a:bodyPr>
            <a:normAutofit lnSpcReduction="10000"/>
          </a:bodyPr>
          <a:lstStyle/>
          <a:p>
            <a:r>
              <a:rPr lang="en-AU" sz="2400" dirty="0"/>
              <a:t>Enlargement of thyroid </a:t>
            </a:r>
            <a:r>
              <a:rPr lang="en-AU" sz="2400" dirty="0" smtClean="0"/>
              <a:t>and increased production of hormone due </a:t>
            </a:r>
            <a:r>
              <a:rPr lang="en-AU" sz="2400" dirty="0"/>
              <a:t>to immune system reaction</a:t>
            </a:r>
          </a:p>
          <a:p>
            <a:r>
              <a:rPr lang="en-AU" sz="2400" dirty="0"/>
              <a:t>“Graves’ Disease”</a:t>
            </a:r>
          </a:p>
          <a:p>
            <a:r>
              <a:rPr lang="en-AU" sz="2400" dirty="0"/>
              <a:t>Too much thyroxine </a:t>
            </a:r>
            <a:r>
              <a:rPr lang="en-AU" sz="2400" dirty="0" smtClean="0"/>
              <a:t>produced – metabolism is boosted beyond homeostatic requirements: </a:t>
            </a:r>
            <a:endParaRPr lang="en-AU" sz="2400" dirty="0"/>
          </a:p>
          <a:p>
            <a:pPr lvl="1"/>
            <a:r>
              <a:rPr lang="en-AU" sz="2000" dirty="0"/>
              <a:t>Rapid </a:t>
            </a:r>
            <a:r>
              <a:rPr lang="en-AU" sz="2000" dirty="0" smtClean="0"/>
              <a:t>heartbeat (to supply additional O</a:t>
            </a:r>
            <a:r>
              <a:rPr lang="en-AU" sz="2000" baseline="-25000" dirty="0" smtClean="0"/>
              <a:t>2</a:t>
            </a:r>
            <a:r>
              <a:rPr lang="en-AU" sz="2000" dirty="0" smtClean="0"/>
              <a:t> to cells and remove CO</a:t>
            </a:r>
            <a:r>
              <a:rPr lang="en-AU" sz="2000" baseline="-25000" dirty="0" smtClean="0"/>
              <a:t>2)</a:t>
            </a:r>
            <a:endParaRPr lang="en-AU" sz="2000" baseline="-25000" dirty="0"/>
          </a:p>
          <a:p>
            <a:pPr lvl="1"/>
            <a:r>
              <a:rPr lang="en-AU" sz="2000" dirty="0"/>
              <a:t>Weight </a:t>
            </a:r>
            <a:r>
              <a:rPr lang="en-AU" sz="2000" dirty="0" smtClean="0"/>
              <a:t>loss (nutrients </a:t>
            </a:r>
            <a:r>
              <a:rPr lang="en-AU" sz="2000" dirty="0" err="1" smtClean="0"/>
              <a:t>eg</a:t>
            </a:r>
            <a:r>
              <a:rPr lang="en-AU" sz="2000" dirty="0" smtClean="0"/>
              <a:t> glucose are being metabolised more quickly)</a:t>
            </a:r>
            <a:endParaRPr lang="en-AU" sz="2000" dirty="0"/>
          </a:p>
          <a:p>
            <a:pPr lvl="1"/>
            <a:r>
              <a:rPr lang="en-AU" sz="2000" dirty="0"/>
              <a:t>Increased </a:t>
            </a:r>
            <a:r>
              <a:rPr lang="en-AU" sz="2000" dirty="0" smtClean="0"/>
              <a:t>appetite (to bring in additional glucose for heightened metabolism)</a:t>
            </a:r>
            <a:endParaRPr lang="en-AU" sz="2000" dirty="0"/>
          </a:p>
          <a:p>
            <a:pPr lvl="1"/>
            <a:r>
              <a:rPr lang="en-AU" sz="2000" dirty="0" smtClean="0"/>
              <a:t>Fatigue (difficulty in supplying cells with glucose </a:t>
            </a:r>
            <a:r>
              <a:rPr lang="en-AU" sz="2000" dirty="0" err="1" smtClean="0"/>
              <a:t>etc</a:t>
            </a:r>
            <a:r>
              <a:rPr lang="en-AU" sz="2000" dirty="0" smtClean="0"/>
              <a:t> for heightened metabolic need)</a:t>
            </a:r>
            <a:endParaRPr lang="en-AU" sz="2000" dirty="0"/>
          </a:p>
          <a:p>
            <a:pPr lvl="1"/>
            <a:r>
              <a:rPr lang="en-AU" sz="2000" dirty="0" smtClean="0"/>
              <a:t>Sweating (increased body heat due to increased metabolism)</a:t>
            </a:r>
            <a:endParaRPr lang="en-AU" sz="2000" dirty="0"/>
          </a:p>
          <a:p>
            <a:pPr lvl="1"/>
            <a:r>
              <a:rPr lang="en-AU" sz="2000" dirty="0"/>
              <a:t>Anxiety</a:t>
            </a:r>
          </a:p>
          <a:p>
            <a:pPr lvl="1"/>
            <a:r>
              <a:rPr lang="en-AU" sz="2000" dirty="0"/>
              <a:t>Sometimes protruding </a:t>
            </a:r>
            <a:r>
              <a:rPr lang="en-AU" sz="2000" dirty="0" smtClean="0"/>
              <a:t>eyeballs</a:t>
            </a:r>
            <a:endParaRPr lang="en-AU" sz="2000" dirty="0"/>
          </a:p>
          <a:p>
            <a:r>
              <a:rPr lang="en-AU" sz="2400" dirty="0"/>
              <a:t>Treatment:</a:t>
            </a:r>
          </a:p>
          <a:p>
            <a:pPr lvl="1"/>
            <a:r>
              <a:rPr lang="en-AU" sz="2000" dirty="0"/>
              <a:t>Drugs that block use of iodine</a:t>
            </a:r>
          </a:p>
          <a:p>
            <a:pPr lvl="1"/>
            <a:r>
              <a:rPr lang="en-AU" sz="2000" dirty="0"/>
              <a:t>Surgery to remove part or all of gland</a:t>
            </a:r>
          </a:p>
          <a:p>
            <a:pPr lvl="1"/>
            <a:r>
              <a:rPr lang="en-AU" sz="2000" dirty="0"/>
              <a:t>Radioactive iodine therapy</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6457" y="4136572"/>
            <a:ext cx="4333704" cy="293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320728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6" ma:contentTypeDescription="Create a new document." ma:contentTypeScope="" ma:versionID="02697e3214b2f55142a2e7b89ba6de54">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67be6965022b95aa9d7585358a9bb7fc"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d5c732d2-f217-444a-91d8-37c5714ca695" xsi:nil="true"/>
    <lcf76f155ced4ddcb4097134ff3c332f xmlns="8f659357-f805-491c-ad0b-5621b2de646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B9F4EADF-A5A7-40E4-914C-52B7F6D542D3}"/>
</file>

<file path=customXml/itemProps2.xml><?xml version="1.0" encoding="utf-8"?>
<ds:datastoreItem xmlns:ds="http://schemas.openxmlformats.org/officeDocument/2006/customXml" ds:itemID="{BA4A225C-F7A0-4178-8A77-A8D6B1D0680D}"/>
</file>

<file path=customXml/itemProps3.xml><?xml version="1.0" encoding="utf-8"?>
<ds:datastoreItem xmlns:ds="http://schemas.openxmlformats.org/officeDocument/2006/customXml" ds:itemID="{3A37F372-EB4F-423C-8AB5-AB4811868210}"/>
</file>

<file path=docProps/app.xml><?xml version="1.0" encoding="utf-8"?>
<Properties xmlns="http://schemas.openxmlformats.org/officeDocument/2006/extended-properties" xmlns:vt="http://schemas.openxmlformats.org/officeDocument/2006/docPropsVTypes">
  <TotalTime>380</TotalTime>
  <Words>3033</Words>
  <Application>Microsoft Office PowerPoint</Application>
  <PresentationFormat>Widescreen</PresentationFormat>
  <Paragraphs>454</Paragraphs>
  <Slides>36</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Calibri Light</vt:lpstr>
      <vt:lpstr>Wingdings</vt:lpstr>
      <vt:lpstr>Office Theme</vt:lpstr>
      <vt:lpstr>PowerPoint Presentation</vt:lpstr>
      <vt:lpstr>Disruptions to Homeostasis</vt:lpstr>
      <vt:lpstr>Disruptions to homeostasis</vt:lpstr>
      <vt:lpstr>Hormonal Causes of Disruption – Diabetes mellitus</vt:lpstr>
      <vt:lpstr>Hormonal Causes of Disruption – Diabetes mellitus</vt:lpstr>
      <vt:lpstr>Diabetes mellitus: a disorder of glucose regulation</vt:lpstr>
      <vt:lpstr>Hormonal Causes of Disruption:   Thyroid hormone imbalance and disease</vt:lpstr>
      <vt:lpstr>Review:  Normal Regulation of Thyroxine production</vt:lpstr>
      <vt:lpstr>Hyperthyroidism</vt:lpstr>
      <vt:lpstr>Hyperthyroidism – too much thyroid hormone</vt:lpstr>
      <vt:lpstr>Hypothyroidism – too little thyroxine</vt:lpstr>
      <vt:lpstr>Hypothyroidism – too little thyroid hormone</vt:lpstr>
      <vt:lpstr>Hormonal Causes of Disruption: Growth Hormone Imbalance and Disease</vt:lpstr>
      <vt:lpstr>Review:  Normal Growth Hormone Regulation</vt:lpstr>
      <vt:lpstr>Growth Hormone Hypersecretion</vt:lpstr>
      <vt:lpstr>Growth Hormone Deficiency</vt:lpstr>
      <vt:lpstr>Behavioural Causes of Disruption</vt:lpstr>
      <vt:lpstr>Disease Disrupts Homeostasis</vt:lpstr>
      <vt:lpstr>Hormones and Recombinant DNA Technology - Review</vt:lpstr>
      <vt:lpstr>Recombinant DNA Technology</vt:lpstr>
      <vt:lpstr>Putting a gene from one organism into another organism</vt:lpstr>
      <vt:lpstr>Splicing human genes into bacteria</vt:lpstr>
      <vt:lpstr>PowerPoint Presentation</vt:lpstr>
      <vt:lpstr>PowerPoint Presentation</vt:lpstr>
      <vt:lpstr>Examples of use</vt:lpstr>
      <vt:lpstr>Examples of use continued</vt:lpstr>
      <vt:lpstr>Review: Diseases of the Nervous System and Biotechnology</vt:lpstr>
      <vt:lpstr>Huntington’s Disease</vt:lpstr>
      <vt:lpstr>Gene Therapy</vt:lpstr>
      <vt:lpstr>Parkinson’s Disease</vt:lpstr>
      <vt:lpstr>PowerPoint Presentation</vt:lpstr>
      <vt:lpstr>Alzheimer’s Disease</vt:lpstr>
      <vt:lpstr>As the disease progresses…</vt:lpstr>
      <vt:lpstr>PowerPoint Presentation</vt:lpstr>
      <vt:lpstr>Cell Replacement Therapy</vt:lpstr>
      <vt:lpstr>How Cell Replacement therapy might work once it is through the experimental stage:</vt:lpstr>
    </vt:vector>
  </TitlesOfParts>
  <Company>Department of Education Western Australia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Disruptions to Homeostasis</dc:title>
  <dc:creator>BYRNE Robin [Belmont City College]</dc:creator>
  <cp:lastModifiedBy>BYRNE Robin [Belmont City College]</cp:lastModifiedBy>
  <cp:revision>25</cp:revision>
  <dcterms:created xsi:type="dcterms:W3CDTF">2021-05-02T00:29:28Z</dcterms:created>
  <dcterms:modified xsi:type="dcterms:W3CDTF">2022-03-23T03:55:00Z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ies>
</file>